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handoutMasterIdLst>
    <p:handoutMasterId r:id="rId81"/>
  </p:handoutMasterIdLst>
  <p:sldIdLst>
    <p:sldId id="256" r:id="rId2"/>
    <p:sldId id="257" r:id="rId3"/>
    <p:sldId id="258" r:id="rId4"/>
    <p:sldId id="259" r:id="rId5"/>
    <p:sldId id="260" r:id="rId6"/>
    <p:sldId id="261" r:id="rId7"/>
    <p:sldId id="262" r:id="rId8"/>
    <p:sldId id="354" r:id="rId9"/>
    <p:sldId id="264" r:id="rId10"/>
    <p:sldId id="265" r:id="rId11"/>
    <p:sldId id="276" r:id="rId12"/>
    <p:sldId id="266" r:id="rId13"/>
    <p:sldId id="275" r:id="rId14"/>
    <p:sldId id="277" r:id="rId15"/>
    <p:sldId id="269" r:id="rId16"/>
    <p:sldId id="270" r:id="rId17"/>
    <p:sldId id="278" r:id="rId18"/>
    <p:sldId id="272" r:id="rId19"/>
    <p:sldId id="279" r:id="rId20"/>
    <p:sldId id="280" r:id="rId21"/>
    <p:sldId id="341" r:id="rId22"/>
    <p:sldId id="347" r:id="rId23"/>
    <p:sldId id="348" r:id="rId24"/>
    <p:sldId id="294" r:id="rId25"/>
    <p:sldId id="289" r:id="rId26"/>
    <p:sldId id="287" r:id="rId27"/>
    <p:sldId id="283" r:id="rId28"/>
    <p:sldId id="295" r:id="rId29"/>
    <p:sldId id="284" r:id="rId30"/>
    <p:sldId id="285" r:id="rId31"/>
    <p:sldId id="290" r:id="rId32"/>
    <p:sldId id="286" r:id="rId33"/>
    <p:sldId id="313" r:id="rId34"/>
    <p:sldId id="315" r:id="rId35"/>
    <p:sldId id="333" r:id="rId36"/>
    <p:sldId id="334" r:id="rId37"/>
    <p:sldId id="314" r:id="rId38"/>
    <p:sldId id="335" r:id="rId39"/>
    <p:sldId id="336" r:id="rId40"/>
    <p:sldId id="337" r:id="rId41"/>
    <p:sldId id="338" r:id="rId42"/>
    <p:sldId id="339" r:id="rId43"/>
    <p:sldId id="340" r:id="rId44"/>
    <p:sldId id="296" r:id="rId45"/>
    <p:sldId id="299" r:id="rId46"/>
    <p:sldId id="297"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44" r:id="rId61"/>
    <p:sldId id="343" r:id="rId62"/>
    <p:sldId id="316" r:id="rId63"/>
    <p:sldId id="317" r:id="rId64"/>
    <p:sldId id="319" r:id="rId65"/>
    <p:sldId id="326" r:id="rId66"/>
    <p:sldId id="327" r:id="rId67"/>
    <p:sldId id="328" r:id="rId68"/>
    <p:sldId id="329" r:id="rId69"/>
    <p:sldId id="330" r:id="rId70"/>
    <p:sldId id="332" r:id="rId71"/>
    <p:sldId id="345" r:id="rId72"/>
    <p:sldId id="349" r:id="rId73"/>
    <p:sldId id="350" r:id="rId74"/>
    <p:sldId id="351" r:id="rId75"/>
    <p:sldId id="352" r:id="rId76"/>
    <p:sldId id="353" r:id="rId77"/>
    <p:sldId id="273" r:id="rId78"/>
    <p:sldId id="274" r:id="rId79"/>
  </p:sldIdLst>
  <p:sldSz cx="12192000" cy="685800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67AAE1"/>
    <a:srgbClr val="D591F2"/>
    <a:srgbClr val="D07EF2"/>
    <a:srgbClr val="B167D2"/>
    <a:srgbClr val="C097D2"/>
    <a:srgbClr val="994E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14"/>
    <p:restoredTop sz="87918" autoAdjust="0"/>
  </p:normalViewPr>
  <p:slideViewPr>
    <p:cSldViewPr snapToGrid="0" snapToObjects="1">
      <p:cViewPr>
        <p:scale>
          <a:sx n="82" d="100"/>
          <a:sy n="82" d="100"/>
        </p:scale>
        <p:origin x="304" y="14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44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___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___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___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___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___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___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___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___17.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___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___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12.0</c:v>
                </c:pt>
                <c:pt idx="1">
                  <c:v>16.0</c:v>
                </c:pt>
                <c:pt idx="2">
                  <c:v>20.0</c:v>
                </c:pt>
                <c:pt idx="3">
                  <c:v>20.0</c:v>
                </c:pt>
                <c:pt idx="4">
                  <c:v>5.0</c:v>
                </c:pt>
                <c:pt idx="5">
                  <c:v>10.0</c:v>
                </c:pt>
                <c:pt idx="6">
                  <c:v>16.0</c:v>
                </c:pt>
                <c:pt idx="7">
                  <c:v>10.0</c:v>
                </c:pt>
                <c:pt idx="8">
                  <c:v>50.0</c:v>
                </c:pt>
                <c:pt idx="9">
                  <c:v>40.0</c:v>
                </c:pt>
              </c:numCache>
            </c:numRef>
          </c:val>
        </c:ser>
        <c:dLbls>
          <c:showLegendKey val="0"/>
          <c:showVal val="0"/>
          <c:showCatName val="0"/>
          <c:showSerName val="0"/>
          <c:showPercent val="0"/>
          <c:showBubbleSize val="0"/>
        </c:dLbls>
        <c:gapWidth val="300"/>
        <c:axId val="2138381344"/>
        <c:axId val="2138546544"/>
      </c:barChart>
      <c:catAx>
        <c:axId val="21383813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CCT (</a:t>
                </a:r>
                <a:r>
                  <a:rPr lang="en-US" altLang="zh-CN" sz="1800" b="0" i="0" baseline="0" dirty="0" err="1" smtClean="0">
                    <a:effectLst/>
                  </a:rPr>
                  <a:t>Varys</a:t>
                </a:r>
                <a:r>
                  <a:rPr lang="en-US" altLang="zh-CN" sz="1800" b="0" i="0" baseline="0" dirty="0" smtClean="0">
                    <a:effectLst/>
                  </a:rPr>
                  <a:t>)</a:t>
                </a:r>
                <a:endParaRPr lang="en-US" altLang="zh-CN" dirty="0">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2138546544"/>
        <c:crosses val="autoZero"/>
        <c:auto val="1"/>
        <c:lblAlgn val="ctr"/>
        <c:lblOffset val="100"/>
        <c:noMultiLvlLbl val="0"/>
      </c:catAx>
      <c:valAx>
        <c:axId val="2138546544"/>
        <c:scaling>
          <c:orientation val="minMax"/>
          <c:max val="9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8381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0976401584930456"/>
          <c:y val="0.221779988987775"/>
          <c:w val="0.867661312301107"/>
          <c:h val="0.498862096330152"/>
        </c:manualLayout>
      </c:layout>
      <c:barChart>
        <c:barDir val="col"/>
        <c:grouping val="clustered"/>
        <c:varyColors val="0"/>
        <c:ser>
          <c:idx val="0"/>
          <c:order val="0"/>
          <c:tx>
            <c:strRef>
              <c:f>工作表1!$B$1</c:f>
              <c:strCache>
                <c:ptCount val="1"/>
                <c:pt idx="0">
                  <c:v>Barrat</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0.2</c:v>
                </c:pt>
                <c:pt idx="1">
                  <c:v>0.8</c:v>
                </c:pt>
                <c:pt idx="2">
                  <c:v>0.4</c:v>
                </c:pt>
                <c:pt idx="3">
                  <c:v>0.9</c:v>
                </c:pt>
                <c:pt idx="4">
                  <c:v>0.6</c:v>
                </c:pt>
              </c:numCache>
            </c:numRef>
          </c:val>
        </c:ser>
        <c:ser>
          <c:idx val="1"/>
          <c:order val="1"/>
          <c:tx>
            <c:strRef>
              <c:f>工作表1!$C$1</c:f>
              <c:strCache>
                <c:ptCount val="1"/>
                <c:pt idx="0">
                  <c:v>Aalo</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1.2</c:v>
                </c:pt>
                <c:pt idx="1">
                  <c:v>1.0</c:v>
                </c:pt>
                <c:pt idx="2">
                  <c:v>0.9</c:v>
                </c:pt>
                <c:pt idx="3">
                  <c:v>0.9</c:v>
                </c:pt>
                <c:pt idx="4">
                  <c:v>0.8</c:v>
                </c:pt>
              </c:numCache>
            </c:numRef>
          </c:val>
        </c:ser>
        <c:ser>
          <c:idx val="2"/>
          <c:order val="2"/>
          <c:tx>
            <c:strRef>
              <c:f>工作表1!$D$1</c:f>
              <c:strCache>
                <c:ptCount val="1"/>
                <c:pt idx="0">
                  <c:v>Varys</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2.4</c:v>
                </c:pt>
                <c:pt idx="1">
                  <c:v>2.3</c:v>
                </c:pt>
                <c:pt idx="2">
                  <c:v>0.9</c:v>
                </c:pt>
                <c:pt idx="3">
                  <c:v>2.2</c:v>
                </c:pt>
                <c:pt idx="4">
                  <c:v>1.6</c:v>
                </c:pt>
              </c:numCache>
            </c:numRef>
          </c:val>
        </c:ser>
        <c:ser>
          <c:idx val="3"/>
          <c:order val="3"/>
          <c:tx>
            <c:strRef>
              <c:f>工作表1!$E$1</c:f>
              <c:strCache>
                <c:ptCount val="1"/>
                <c:pt idx="0">
                  <c:v>Yosemite</c:v>
                </c:pt>
              </c:strCache>
            </c:strRef>
          </c:tx>
          <c:spPr>
            <a:solidFill>
              <a:schemeClr val="accent4"/>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工作表1!$E$2:$E$6</c:f>
              <c:numCache>
                <c:formatCode>General</c:formatCode>
                <c:ptCount val="5"/>
                <c:pt idx="0">
                  <c:v>3.2</c:v>
                </c:pt>
                <c:pt idx="1">
                  <c:v>3.0</c:v>
                </c:pt>
                <c:pt idx="2">
                  <c:v>2.5</c:v>
                </c:pt>
                <c:pt idx="3">
                  <c:v>1.1</c:v>
                </c:pt>
                <c:pt idx="4">
                  <c:v>1.3</c:v>
                </c:pt>
              </c:numCache>
            </c:numRef>
          </c:val>
        </c:ser>
        <c:dLbls>
          <c:showLegendKey val="0"/>
          <c:showVal val="0"/>
          <c:showCatName val="0"/>
          <c:showSerName val="0"/>
          <c:showPercent val="0"/>
          <c:showBubbleSize val="0"/>
        </c:dLbls>
        <c:gapWidth val="219"/>
        <c:overlap val="-27"/>
        <c:axId val="-2135493216"/>
        <c:axId val="-2135418368"/>
      </c:barChart>
      <c:catAx>
        <c:axId val="-213549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418368"/>
        <c:crosses val="autoZero"/>
        <c:auto val="1"/>
        <c:lblAlgn val="ctr"/>
        <c:lblOffset val="100"/>
        <c:noMultiLvlLbl val="0"/>
      </c:catAx>
      <c:valAx>
        <c:axId val="-2135418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493216"/>
        <c:crosses val="autoZero"/>
        <c:crossBetween val="between"/>
      </c:valAx>
      <c:spPr>
        <a:noFill/>
        <a:ln>
          <a:noFill/>
        </a:ln>
        <a:effectLst/>
      </c:spPr>
    </c:plotArea>
    <c:legend>
      <c:legendPos val="b"/>
      <c:layout>
        <c:manualLayout>
          <c:xMode val="edge"/>
          <c:yMode val="edge"/>
          <c:x val="0.182540875302001"/>
          <c:y val="0.89528564734689"/>
          <c:w val="0.686595869596621"/>
          <c:h val="0.104714352653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mtClean="0"/>
              <a:t>CDF-CCT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Barrat</c:v>
                </c:pt>
              </c:strCache>
            </c:strRef>
          </c:tx>
          <c:spPr>
            <a:ln w="28575" cap="rnd">
              <a:solidFill>
                <a:schemeClr val="accent1"/>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666.6666666999973</c:v>
                </c:pt>
                <c:pt idx="7">
                  <c:v>777.7777778</c:v>
                </c:pt>
                <c:pt idx="8">
                  <c:v>888.8888889</c:v>
                </c:pt>
                <c:pt idx="9">
                  <c:v>1000.0</c:v>
                </c:pt>
              </c:numCache>
            </c:numRef>
          </c:cat>
          <c:val>
            <c:numRef>
              <c:f>工作表1!$B$2:$B$11</c:f>
              <c:numCache>
                <c:formatCode>General</c:formatCode>
                <c:ptCount val="10"/>
                <c:pt idx="0">
                  <c:v>0.0</c:v>
                </c:pt>
                <c:pt idx="1">
                  <c:v>0.783269962</c:v>
                </c:pt>
                <c:pt idx="2">
                  <c:v>0.826996198</c:v>
                </c:pt>
                <c:pt idx="3">
                  <c:v>0.844106464</c:v>
                </c:pt>
                <c:pt idx="4">
                  <c:v>0.865019011</c:v>
                </c:pt>
                <c:pt idx="5">
                  <c:v>0.884030418</c:v>
                </c:pt>
                <c:pt idx="6">
                  <c:v>0.88973384</c:v>
                </c:pt>
                <c:pt idx="7">
                  <c:v>0.893536122</c:v>
                </c:pt>
                <c:pt idx="8">
                  <c:v>0.903041825</c:v>
                </c:pt>
                <c:pt idx="9">
                  <c:v>0.908745247</c:v>
                </c:pt>
              </c:numCache>
            </c:numRef>
          </c:val>
          <c:smooth val="0"/>
        </c:ser>
        <c:ser>
          <c:idx val="1"/>
          <c:order val="1"/>
          <c:tx>
            <c:strRef>
              <c:f>工作表1!$C$1</c:f>
              <c:strCache>
                <c:ptCount val="1"/>
                <c:pt idx="0">
                  <c:v>Aalo</c:v>
                </c:pt>
              </c:strCache>
            </c:strRef>
          </c:tx>
          <c:spPr>
            <a:ln w="28575" cap="rnd">
              <a:solidFill>
                <a:schemeClr val="accent2"/>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666.6666666999973</c:v>
                </c:pt>
                <c:pt idx="7">
                  <c:v>777.7777778</c:v>
                </c:pt>
                <c:pt idx="8">
                  <c:v>888.8888889</c:v>
                </c:pt>
                <c:pt idx="9">
                  <c:v>1000.0</c:v>
                </c:pt>
              </c:numCache>
            </c:numRef>
          </c:cat>
          <c:val>
            <c:numRef>
              <c:f>工作表1!$C$2:$C$11</c:f>
              <c:numCache>
                <c:formatCode>General</c:formatCode>
                <c:ptCount val="10"/>
                <c:pt idx="0">
                  <c:v>0.0</c:v>
                </c:pt>
                <c:pt idx="1">
                  <c:v>0.596958175</c:v>
                </c:pt>
                <c:pt idx="2">
                  <c:v>0.652091255</c:v>
                </c:pt>
                <c:pt idx="3">
                  <c:v>0.688212928</c:v>
                </c:pt>
                <c:pt idx="4">
                  <c:v>0.709125475</c:v>
                </c:pt>
                <c:pt idx="5">
                  <c:v>0.731939163</c:v>
                </c:pt>
                <c:pt idx="6">
                  <c:v>0.752851711</c:v>
                </c:pt>
                <c:pt idx="7">
                  <c:v>0.760456274</c:v>
                </c:pt>
                <c:pt idx="8">
                  <c:v>0.773764259</c:v>
                </c:pt>
                <c:pt idx="9">
                  <c:v>0.787072243</c:v>
                </c:pt>
              </c:numCache>
            </c:numRef>
          </c:val>
          <c:smooth val="0"/>
        </c:ser>
        <c:ser>
          <c:idx val="2"/>
          <c:order val="2"/>
          <c:tx>
            <c:strRef>
              <c:f>工作表1!$D$1</c:f>
              <c:strCache>
                <c:ptCount val="1"/>
                <c:pt idx="0">
                  <c:v>TCP</c:v>
                </c:pt>
              </c:strCache>
            </c:strRef>
          </c:tx>
          <c:spPr>
            <a:ln w="28575" cap="rnd">
              <a:solidFill>
                <a:schemeClr val="accent3"/>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666.6666666999973</c:v>
                </c:pt>
                <c:pt idx="7">
                  <c:v>777.7777778</c:v>
                </c:pt>
                <c:pt idx="8">
                  <c:v>888.8888889</c:v>
                </c:pt>
                <c:pt idx="9">
                  <c:v>1000.0</c:v>
                </c:pt>
              </c:numCache>
            </c:numRef>
          </c:cat>
          <c:val>
            <c:numRef>
              <c:f>工作表1!$D$2:$D$11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3"/>
          <c:order val="3"/>
          <c:tx>
            <c:strRef>
              <c:f>工作表1!$E$1</c:f>
              <c:strCache>
                <c:ptCount val="1"/>
                <c:pt idx="0">
                  <c:v>Varys</c:v>
                </c:pt>
              </c:strCache>
            </c:strRef>
          </c:tx>
          <c:spPr>
            <a:ln w="28575" cap="rnd">
              <a:solidFill>
                <a:schemeClr val="accent4"/>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666.6666666999973</c:v>
                </c:pt>
                <c:pt idx="7">
                  <c:v>777.7777778</c:v>
                </c:pt>
                <c:pt idx="8">
                  <c:v>888.8888889</c:v>
                </c:pt>
                <c:pt idx="9">
                  <c:v>1000.0</c:v>
                </c:pt>
              </c:numCache>
            </c:numRef>
          </c:cat>
          <c:val>
            <c:numRef>
              <c:f>工作表1!$E$2:$E$11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4"/>
          <c:order val="4"/>
          <c:tx>
            <c:strRef>
              <c:f>工作表1!$F$1</c:f>
              <c:strCache>
                <c:ptCount val="1"/>
                <c:pt idx="0">
                  <c:v>Yosemite</c:v>
                </c:pt>
              </c:strCache>
            </c:strRef>
          </c:tx>
          <c:spPr>
            <a:ln w="28575" cap="rnd">
              <a:solidFill>
                <a:schemeClr val="accent5"/>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666.6666666999973</c:v>
                </c:pt>
                <c:pt idx="7">
                  <c:v>777.7777778</c:v>
                </c:pt>
                <c:pt idx="8">
                  <c:v>888.8888889</c:v>
                </c:pt>
                <c:pt idx="9">
                  <c:v>1000.0</c:v>
                </c:pt>
              </c:numCache>
            </c:numRef>
          </c:cat>
          <c:val>
            <c:numRef>
              <c:f>工作表1!$F$2:$F$11</c:f>
              <c:numCache>
                <c:formatCode>General</c:formatCode>
                <c:ptCount val="10"/>
                <c:pt idx="0">
                  <c:v>0.0</c:v>
                </c:pt>
                <c:pt idx="1">
                  <c:v>0.800380228</c:v>
                </c:pt>
                <c:pt idx="2">
                  <c:v>0.86121673</c:v>
                </c:pt>
                <c:pt idx="3">
                  <c:v>0.872623574</c:v>
                </c:pt>
                <c:pt idx="4">
                  <c:v>0.88973384</c:v>
                </c:pt>
                <c:pt idx="5">
                  <c:v>0.903041825</c:v>
                </c:pt>
                <c:pt idx="6">
                  <c:v>0.910646388</c:v>
                </c:pt>
                <c:pt idx="7">
                  <c:v>0.914448669</c:v>
                </c:pt>
                <c:pt idx="8">
                  <c:v>0.922053232</c:v>
                </c:pt>
                <c:pt idx="9">
                  <c:v>0.929657795</c:v>
                </c:pt>
              </c:numCache>
            </c:numRef>
          </c:val>
          <c:smooth val="0"/>
        </c:ser>
        <c:dLbls>
          <c:showLegendKey val="0"/>
          <c:showVal val="0"/>
          <c:showCatName val="0"/>
          <c:showSerName val="0"/>
          <c:showPercent val="0"/>
          <c:showBubbleSize val="0"/>
        </c:dLbls>
        <c:smooth val="0"/>
        <c:axId val="2129390160"/>
        <c:axId val="2129384720"/>
      </c:lineChart>
      <c:catAx>
        <c:axId val="2129390160"/>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9384720"/>
        <c:crosses val="autoZero"/>
        <c:auto val="1"/>
        <c:lblAlgn val="ctr"/>
        <c:lblOffset val="100"/>
        <c:noMultiLvlLbl val="0"/>
      </c:catAx>
      <c:valAx>
        <c:axId val="212938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9390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工作表1!$B$2:$B$6</c:f>
              <c:numCache>
                <c:formatCode>General</c:formatCode>
                <c:ptCount val="5"/>
                <c:pt idx="0">
                  <c:v>3.0</c:v>
                </c:pt>
                <c:pt idx="1">
                  <c:v>6.0</c:v>
                </c:pt>
                <c:pt idx="2">
                  <c:v>3.0</c:v>
                </c:pt>
                <c:pt idx="3">
                  <c:v>10.0</c:v>
                </c:pt>
                <c:pt idx="4">
                  <c:v>12.0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工作表1!$C$2:$C$6</c:f>
              <c:numCache>
                <c:formatCode>General</c:formatCode>
                <c:ptCount val="5"/>
                <c:pt idx="0">
                  <c:v>4.0</c:v>
                </c:pt>
                <c:pt idx="1">
                  <c:v>12.0</c:v>
                </c:pt>
                <c:pt idx="2">
                  <c:v>4.0</c:v>
                </c:pt>
                <c:pt idx="3">
                  <c:v>9.0</c:v>
                </c:pt>
                <c:pt idx="4">
                  <c:v>10.0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工作表1!$D$2:$D$6</c:f>
              <c:numCache>
                <c:formatCode>General</c:formatCode>
                <c:ptCount val="5"/>
                <c:pt idx="0">
                  <c:v>6.0</c:v>
                </c:pt>
                <c:pt idx="1">
                  <c:v>10.0</c:v>
                </c:pt>
                <c:pt idx="2">
                  <c:v>5.0</c:v>
                </c:pt>
                <c:pt idx="3">
                  <c:v>20.0</c:v>
                </c:pt>
                <c:pt idx="4">
                  <c:v>22.0</c:v>
                </c:pt>
              </c:numCache>
            </c:numRef>
          </c:val>
        </c:ser>
        <c:dLbls>
          <c:showLegendKey val="0"/>
          <c:showVal val="0"/>
          <c:showCatName val="0"/>
          <c:showSerName val="0"/>
          <c:showPercent val="0"/>
          <c:showBubbleSize val="0"/>
        </c:dLbls>
        <c:gapWidth val="219"/>
        <c:overlap val="-27"/>
        <c:axId val="2137368576"/>
        <c:axId val="-2131008176"/>
      </c:barChart>
      <c:catAx>
        <c:axId val="213736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008176"/>
        <c:crosses val="autoZero"/>
        <c:auto val="1"/>
        <c:lblAlgn val="ctr"/>
        <c:lblOffset val="100"/>
        <c:noMultiLvlLbl val="0"/>
      </c:catAx>
      <c:valAx>
        <c:axId val="-213100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73685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r>
              <a:rPr lang="zh-CN" altLang="en-US" dirty="0" smtClean="0"/>
              <a:t> </a:t>
            </a:r>
            <a:r>
              <a:rPr lang="en-US" altLang="zh-CN" dirty="0" smtClean="0"/>
              <a:t>(95</a:t>
            </a:r>
            <a:r>
              <a:rPr lang="en-US" altLang="zh-CN" baseline="30000" dirty="0" smtClean="0"/>
              <a:t>th</a:t>
            </a:r>
            <a:r>
              <a:rPr lang="en-US" altLang="zh-CN" dirty="0" smtClean="0"/>
              <a: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工作表1!$B$2:$B$6</c:f>
              <c:numCache>
                <c:formatCode>General</c:formatCode>
                <c:ptCount val="5"/>
                <c:pt idx="0">
                  <c:v>2.0</c:v>
                </c:pt>
                <c:pt idx="1">
                  <c:v>6.0</c:v>
                </c:pt>
                <c:pt idx="2">
                  <c:v>4.0</c:v>
                </c:pt>
                <c:pt idx="3">
                  <c:v>9.0</c:v>
                </c:pt>
                <c:pt idx="4">
                  <c:v>10.0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工作表1!$C$2:$C$6</c:f>
              <c:numCache>
                <c:formatCode>General</c:formatCode>
                <c:ptCount val="5"/>
                <c:pt idx="0">
                  <c:v>3.0</c:v>
                </c:pt>
                <c:pt idx="1">
                  <c:v>5.0</c:v>
                </c:pt>
                <c:pt idx="2">
                  <c:v>3.0</c:v>
                </c:pt>
                <c:pt idx="3">
                  <c:v>8.0</c:v>
                </c:pt>
                <c:pt idx="4">
                  <c:v>6.0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工作表1!$D$2:$D$6</c:f>
              <c:numCache>
                <c:formatCode>General</c:formatCode>
                <c:ptCount val="5"/>
                <c:pt idx="0">
                  <c:v>5.0</c:v>
                </c:pt>
                <c:pt idx="1">
                  <c:v>10.0</c:v>
                </c:pt>
                <c:pt idx="2">
                  <c:v>5.0</c:v>
                </c:pt>
                <c:pt idx="3">
                  <c:v>22.0</c:v>
                </c:pt>
                <c:pt idx="4">
                  <c:v>20.0</c:v>
                </c:pt>
              </c:numCache>
            </c:numRef>
          </c:val>
        </c:ser>
        <c:dLbls>
          <c:showLegendKey val="0"/>
          <c:showVal val="0"/>
          <c:showCatName val="0"/>
          <c:showSerName val="0"/>
          <c:showPercent val="0"/>
          <c:showBubbleSize val="0"/>
        </c:dLbls>
        <c:gapWidth val="219"/>
        <c:overlap val="-27"/>
        <c:axId val="-2121983472"/>
        <c:axId val="-2121979984"/>
      </c:barChart>
      <c:catAx>
        <c:axId val="-212198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1979984"/>
        <c:crosses val="autoZero"/>
        <c:auto val="1"/>
        <c:lblAlgn val="ctr"/>
        <c:lblOffset val="100"/>
        <c:noMultiLvlLbl val="0"/>
      </c:catAx>
      <c:valAx>
        <c:axId val="-21219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1983472"/>
        <c:crosses val="autoZero"/>
        <c:crossBetween val="between"/>
      </c:valAx>
      <c:spPr>
        <a:noFill/>
        <a:ln>
          <a:noFill/>
        </a:ln>
        <a:effectLst/>
      </c:spPr>
    </c:plotArea>
    <c:legend>
      <c:legendPos val="b"/>
      <c:layout>
        <c:manualLayout>
          <c:xMode val="edge"/>
          <c:yMode val="edge"/>
          <c:x val="0.304674380561114"/>
          <c:y val="0.890423363828512"/>
          <c:w val="0.431279318705771"/>
          <c:h val="0.10457419797523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file-</a:t>
            </a:r>
            <a:r>
              <a:rPr lang="en-US" altLang="zh-CN" dirty="0" err="1" smtClean="0"/>
              <a:t>dist</a:t>
            </a:r>
            <a:r>
              <a:rPr lang="zh-CN" altLang="en-US" baseline="0" dirty="0" smtClean="0"/>
              <a:t> </a:t>
            </a:r>
            <a:r>
              <a:rPr lang="en-US" altLang="zh-CN" baseline="0" dirty="0" smtClean="0"/>
              <a:t>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8.0</c:v>
                </c:pt>
                <c:pt idx="1">
                  <c:v>16.0</c:v>
                </c:pt>
                <c:pt idx="2">
                  <c:v>16.0</c:v>
                </c:pt>
                <c:pt idx="3">
                  <c:v>10.0</c:v>
                </c:pt>
                <c:pt idx="4">
                  <c:v>10.0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12.0</c:v>
                </c:pt>
                <c:pt idx="1">
                  <c:v>20.0</c:v>
                </c:pt>
                <c:pt idx="2">
                  <c:v>12.0</c:v>
                </c:pt>
                <c:pt idx="3">
                  <c:v>8.0</c:v>
                </c:pt>
                <c:pt idx="4">
                  <c:v>8.0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13.0</c:v>
                </c:pt>
                <c:pt idx="1">
                  <c:v>23.0</c:v>
                </c:pt>
                <c:pt idx="2">
                  <c:v>27.0</c:v>
                </c:pt>
                <c:pt idx="3">
                  <c:v>12.0</c:v>
                </c:pt>
                <c:pt idx="4">
                  <c:v>22.0</c:v>
                </c:pt>
              </c:numCache>
            </c:numRef>
          </c:val>
        </c:ser>
        <c:dLbls>
          <c:showLegendKey val="0"/>
          <c:showVal val="0"/>
          <c:showCatName val="0"/>
          <c:showSerName val="0"/>
          <c:showPercent val="0"/>
          <c:showBubbleSize val="0"/>
        </c:dLbls>
        <c:gapWidth val="219"/>
        <c:overlap val="-27"/>
        <c:axId val="2129545744"/>
        <c:axId val="2129543760"/>
      </c:barChart>
      <c:catAx>
        <c:axId val="212954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9543760"/>
        <c:crosses val="autoZero"/>
        <c:auto val="1"/>
        <c:lblAlgn val="ctr"/>
        <c:lblOffset val="100"/>
        <c:noMultiLvlLbl val="0"/>
      </c:catAx>
      <c:valAx>
        <c:axId val="212954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95457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file-</a:t>
            </a:r>
            <a:r>
              <a:rPr lang="en-US" altLang="zh-CN" dirty="0" err="1" smtClean="0"/>
              <a:t>dist</a:t>
            </a:r>
            <a:r>
              <a:rPr lang="zh-CN" altLang="en-US" baseline="0" dirty="0" smtClean="0"/>
              <a:t> </a:t>
            </a:r>
            <a:r>
              <a:rPr lang="en-US" altLang="zh-CN" baseline="0" dirty="0" smtClean="0"/>
              <a:t>CCT</a:t>
            </a:r>
            <a:r>
              <a:rPr lang="zh-CN" altLang="en-US" baseline="0" dirty="0" smtClean="0"/>
              <a:t> </a:t>
            </a:r>
            <a:r>
              <a:rPr lang="en-US" altLang="zh-CN" baseline="0" dirty="0" smtClean="0"/>
              <a:t>(95</a:t>
            </a:r>
            <a:r>
              <a:rPr lang="en-US" altLang="zh-CN" baseline="30000" dirty="0" smtClean="0"/>
              <a:t>th</a:t>
            </a:r>
            <a:r>
              <a:rPr lang="en-US" altLang="zh-CN" baseline="0" dirty="0" smtClean="0"/>
              <a: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0915692246427897"/>
          <c:y val="0.246495339066836"/>
          <c:w val="0.873146749366497"/>
          <c:h val="0.499532843173169"/>
        </c:manualLayout>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6.0</c:v>
                </c:pt>
                <c:pt idx="1">
                  <c:v>20.0</c:v>
                </c:pt>
                <c:pt idx="2">
                  <c:v>16.0</c:v>
                </c:pt>
                <c:pt idx="3">
                  <c:v>10.0</c:v>
                </c:pt>
                <c:pt idx="4">
                  <c:v>12.0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11.0</c:v>
                </c:pt>
                <c:pt idx="1">
                  <c:v>19.0</c:v>
                </c:pt>
                <c:pt idx="2">
                  <c:v>18.0</c:v>
                </c:pt>
                <c:pt idx="3">
                  <c:v>8.0</c:v>
                </c:pt>
                <c:pt idx="4">
                  <c:v>8.0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12.0</c:v>
                </c:pt>
                <c:pt idx="1">
                  <c:v>22.0</c:v>
                </c:pt>
                <c:pt idx="2">
                  <c:v>23.0</c:v>
                </c:pt>
                <c:pt idx="3">
                  <c:v>12.0</c:v>
                </c:pt>
                <c:pt idx="4">
                  <c:v>15.0</c:v>
                </c:pt>
              </c:numCache>
            </c:numRef>
          </c:val>
        </c:ser>
        <c:dLbls>
          <c:showLegendKey val="0"/>
          <c:showVal val="0"/>
          <c:showCatName val="0"/>
          <c:showSerName val="0"/>
          <c:showPercent val="0"/>
          <c:showBubbleSize val="0"/>
        </c:dLbls>
        <c:gapWidth val="219"/>
        <c:overlap val="-27"/>
        <c:axId val="-2135139488"/>
        <c:axId val="-2135132048"/>
      </c:barChart>
      <c:catAx>
        <c:axId val="-213513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132048"/>
        <c:crosses val="autoZero"/>
        <c:auto val="1"/>
        <c:lblAlgn val="ctr"/>
        <c:lblOffset val="100"/>
        <c:noMultiLvlLbl val="0"/>
      </c:catAx>
      <c:valAx>
        <c:axId val="-213513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139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baseline="0" dirty="0" smtClean="0"/>
              <a:t>average</a:t>
            </a:r>
            <a:r>
              <a:rPr lang="zh-CN" altLang="en-US" baseline="0" dirty="0" smtClean="0"/>
              <a:t> </a:t>
            </a:r>
            <a:r>
              <a:rPr lang="en-US" altLang="zh-CN" baseline="0" dirty="0" smtClean="0"/>
              <a:t>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Varys</c:v>
                </c:pt>
              </c:strCache>
            </c:strRef>
          </c:tx>
          <c:spPr>
            <a:solidFill>
              <a:schemeClr val="accent1"/>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工作表1!$B$2:$B$6</c:f>
              <c:numCache>
                <c:formatCode>General</c:formatCode>
                <c:ptCount val="5"/>
                <c:pt idx="0">
                  <c:v>2.8</c:v>
                </c:pt>
                <c:pt idx="1">
                  <c:v>0.5</c:v>
                </c:pt>
                <c:pt idx="2">
                  <c:v>0.9</c:v>
                </c:pt>
                <c:pt idx="3">
                  <c:v>1.0</c:v>
                </c:pt>
                <c:pt idx="4">
                  <c:v>1.0</c:v>
                </c:pt>
              </c:numCache>
            </c:numRef>
          </c:val>
        </c:ser>
        <c:ser>
          <c:idx val="1"/>
          <c:order val="1"/>
          <c:tx>
            <c:strRef>
              <c:f>工作表1!$C$1</c:f>
              <c:strCache>
                <c:ptCount val="1"/>
                <c:pt idx="0">
                  <c:v>Yosemite</c:v>
                </c:pt>
              </c:strCache>
            </c:strRef>
          </c:tx>
          <c:spPr>
            <a:solidFill>
              <a:schemeClr val="accent2"/>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工作表1!$C$2:$C$6</c:f>
              <c:numCache>
                <c:formatCode>General</c:formatCode>
                <c:ptCount val="5"/>
                <c:pt idx="0">
                  <c:v>3.1</c:v>
                </c:pt>
                <c:pt idx="1">
                  <c:v>1.0</c:v>
                </c:pt>
                <c:pt idx="2">
                  <c:v>1.5</c:v>
                </c:pt>
                <c:pt idx="3">
                  <c:v>1.2</c:v>
                </c:pt>
                <c:pt idx="4">
                  <c:v>1.2</c:v>
                </c:pt>
              </c:numCache>
            </c:numRef>
          </c:val>
        </c:ser>
        <c:ser>
          <c:idx val="2"/>
          <c:order val="2"/>
          <c:tx>
            <c:strRef>
              <c:f>工作表1!$D$1</c:f>
              <c:strCache>
                <c:ptCount val="1"/>
                <c:pt idx="0">
                  <c:v>Varys(95th)</c:v>
                </c:pt>
              </c:strCache>
            </c:strRef>
          </c:tx>
          <c:spPr>
            <a:solidFill>
              <a:schemeClr val="accent3"/>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工作表1!$D$2:$D$6</c:f>
              <c:numCache>
                <c:formatCode>General</c:formatCode>
                <c:ptCount val="5"/>
                <c:pt idx="0">
                  <c:v>5.7</c:v>
                </c:pt>
                <c:pt idx="1">
                  <c:v>3.5</c:v>
                </c:pt>
                <c:pt idx="2">
                  <c:v>2.0</c:v>
                </c:pt>
                <c:pt idx="3">
                  <c:v>1.3</c:v>
                </c:pt>
                <c:pt idx="4">
                  <c:v>2.0</c:v>
                </c:pt>
              </c:numCache>
            </c:numRef>
          </c:val>
        </c:ser>
        <c:ser>
          <c:idx val="3"/>
          <c:order val="3"/>
          <c:tx>
            <c:strRef>
              <c:f>工作表1!$E$1</c:f>
              <c:strCache>
                <c:ptCount val="1"/>
                <c:pt idx="0">
                  <c:v>Yosemite(95th)</c:v>
                </c:pt>
              </c:strCache>
            </c:strRef>
          </c:tx>
          <c:spPr>
            <a:solidFill>
              <a:schemeClr val="accent4"/>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工作表1!$E$2:$E$6</c:f>
              <c:numCache>
                <c:formatCode>General</c:formatCode>
                <c:ptCount val="5"/>
                <c:pt idx="0">
                  <c:v>6.2</c:v>
                </c:pt>
                <c:pt idx="1">
                  <c:v>6.0</c:v>
                </c:pt>
                <c:pt idx="2">
                  <c:v>3.0</c:v>
                </c:pt>
                <c:pt idx="3">
                  <c:v>1.8</c:v>
                </c:pt>
                <c:pt idx="4">
                  <c:v>3.0</c:v>
                </c:pt>
              </c:numCache>
            </c:numRef>
          </c:val>
        </c:ser>
        <c:dLbls>
          <c:showLegendKey val="0"/>
          <c:showVal val="0"/>
          <c:showCatName val="0"/>
          <c:showSerName val="0"/>
          <c:showPercent val="0"/>
          <c:showBubbleSize val="0"/>
        </c:dLbls>
        <c:gapWidth val="219"/>
        <c:axId val="-2133387232"/>
        <c:axId val="-2133383680"/>
      </c:barChart>
      <c:catAx>
        <c:axId val="-213338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3383680"/>
        <c:crosses val="autoZero"/>
        <c:auto val="1"/>
        <c:lblAlgn val="ctr"/>
        <c:lblOffset val="100"/>
        <c:noMultiLvlLbl val="0"/>
      </c:catAx>
      <c:valAx>
        <c:axId val="-2133383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3387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computation</a:t>
            </a:r>
            <a:r>
              <a:rPr lang="zh-CN" altLang="en-US" dirty="0" smtClean="0"/>
              <a:t> </a:t>
            </a:r>
            <a:r>
              <a:rPr lang="en-US" altLang="zh-CN" dirty="0" smtClean="0"/>
              <a:t>time(</a:t>
            </a:r>
            <a:r>
              <a:rPr lang="en-US" altLang="zh-CN" dirty="0" err="1" smtClean="0"/>
              <a:t>ms</a:t>
            </a:r>
            <a:r>
              <a:rPr lang="en-US" altLang="zh-CN" dirty="0" smtClean="0"/>
              <a:t>)</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工作表1!$A$2:$A$7</c:f>
              <c:strCache>
                <c:ptCount val="6"/>
                <c:pt idx="0">
                  <c:v>10</c:v>
                </c:pt>
                <c:pt idx="1">
                  <c:v>50</c:v>
                </c:pt>
                <c:pt idx="2">
                  <c:v>80</c:v>
                </c:pt>
                <c:pt idx="3">
                  <c:v>110</c:v>
                </c:pt>
                <c:pt idx="4">
                  <c:v>140</c:v>
                </c:pt>
                <c:pt idx="5">
                  <c:v>All</c:v>
                </c:pt>
              </c:strCache>
            </c:strRef>
          </c:cat>
          <c:val>
            <c:numRef>
              <c:f>工作表1!$B$2:$B$7</c:f>
              <c:numCache>
                <c:formatCode>General</c:formatCode>
                <c:ptCount val="6"/>
                <c:pt idx="0">
                  <c:v>2.0</c:v>
                </c:pt>
                <c:pt idx="1">
                  <c:v>10.0</c:v>
                </c:pt>
                <c:pt idx="2">
                  <c:v>15.0</c:v>
                </c:pt>
                <c:pt idx="3">
                  <c:v>20.0</c:v>
                </c:pt>
                <c:pt idx="4">
                  <c:v>22.0</c:v>
                </c:pt>
                <c:pt idx="5">
                  <c:v>18.0</c:v>
                </c:pt>
              </c:numCache>
            </c:numRef>
          </c:val>
        </c:ser>
        <c:dLbls>
          <c:showLegendKey val="0"/>
          <c:showVal val="0"/>
          <c:showCatName val="0"/>
          <c:showSerName val="0"/>
          <c:showPercent val="0"/>
          <c:showBubbleSize val="0"/>
        </c:dLbls>
        <c:gapWidth val="219"/>
        <c:overlap val="-27"/>
        <c:axId val="-2130995200"/>
        <c:axId val="-2130991776"/>
      </c:barChart>
      <c:catAx>
        <c:axId val="-213099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0991776"/>
        <c:crosses val="autoZero"/>
        <c:auto val="1"/>
        <c:lblAlgn val="ctr"/>
        <c:lblOffset val="100"/>
        <c:noMultiLvlLbl val="0"/>
      </c:catAx>
      <c:valAx>
        <c:axId val="-2130991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0995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10.0</c:v>
                </c:pt>
                <c:pt idx="1">
                  <c:v>15.0</c:v>
                </c:pt>
                <c:pt idx="2">
                  <c:v>20.0</c:v>
                </c:pt>
                <c:pt idx="3">
                  <c:v>4.5</c:v>
                </c:pt>
                <c:pt idx="4">
                  <c:v>4.0</c:v>
                </c:pt>
                <c:pt idx="5">
                  <c:v>10.0</c:v>
                </c:pt>
                <c:pt idx="6">
                  <c:v>20.0</c:v>
                </c:pt>
                <c:pt idx="7">
                  <c:v>15.0</c:v>
                </c:pt>
                <c:pt idx="8">
                  <c:v>80.0</c:v>
                </c:pt>
                <c:pt idx="9">
                  <c:v>70.0</c:v>
                </c:pt>
              </c:numCache>
            </c:numRef>
          </c:val>
        </c:ser>
        <c:dLbls>
          <c:showLegendKey val="0"/>
          <c:showVal val="0"/>
          <c:showCatName val="0"/>
          <c:showSerName val="0"/>
          <c:showPercent val="0"/>
          <c:showBubbleSize val="0"/>
        </c:dLbls>
        <c:gapWidth val="300"/>
        <c:axId val="2128114512"/>
        <c:axId val="2128120880"/>
      </c:barChart>
      <c:catAx>
        <c:axId val="21281145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a:t>
                </a:r>
                <a:r>
                  <a:rPr lang="en-US" altLang="zh-CN" sz="1800" b="0" i="0" baseline="0" smtClean="0">
                    <a:effectLst/>
                  </a:rPr>
                  <a:t>CCT (TCP)</a:t>
                </a:r>
                <a:endParaRPr lang="en-US" altLang="zh-CN">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2128120880"/>
        <c:crosses val="autoZero"/>
        <c:auto val="1"/>
        <c:lblAlgn val="ctr"/>
        <c:lblOffset val="100"/>
        <c:noMultiLvlLbl val="0"/>
      </c:catAx>
      <c:valAx>
        <c:axId val="212812088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8114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12.0</c:v>
                </c:pt>
                <c:pt idx="1">
                  <c:v>16.0</c:v>
                </c:pt>
                <c:pt idx="2">
                  <c:v>20.0</c:v>
                </c:pt>
                <c:pt idx="3">
                  <c:v>20.0</c:v>
                </c:pt>
                <c:pt idx="4">
                  <c:v>5.0</c:v>
                </c:pt>
                <c:pt idx="5">
                  <c:v>10.0</c:v>
                </c:pt>
                <c:pt idx="6">
                  <c:v>16.0</c:v>
                </c:pt>
                <c:pt idx="7">
                  <c:v>10.0</c:v>
                </c:pt>
                <c:pt idx="8">
                  <c:v>50.0</c:v>
                </c:pt>
                <c:pt idx="9">
                  <c:v>40.0</c:v>
                </c:pt>
              </c:numCache>
            </c:numRef>
          </c:val>
        </c:ser>
        <c:dLbls>
          <c:showLegendKey val="0"/>
          <c:showVal val="0"/>
          <c:showCatName val="0"/>
          <c:showSerName val="0"/>
          <c:showPercent val="0"/>
          <c:showBubbleSize val="0"/>
        </c:dLbls>
        <c:gapWidth val="300"/>
        <c:axId val="-2134955392"/>
        <c:axId val="-2135165328"/>
      </c:barChart>
      <c:catAx>
        <c:axId val="-21349553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CCT (</a:t>
                </a:r>
                <a:r>
                  <a:rPr lang="en-US" altLang="zh-CN" sz="1800" b="0" i="0" baseline="0" dirty="0" err="1" smtClean="0">
                    <a:effectLst/>
                  </a:rPr>
                  <a:t>Varys</a:t>
                </a:r>
                <a:r>
                  <a:rPr lang="en-US" altLang="zh-CN" sz="1800" b="0" i="0" baseline="0" dirty="0" smtClean="0">
                    <a:effectLst/>
                  </a:rPr>
                  <a:t>)</a:t>
                </a:r>
                <a:endParaRPr lang="en-US" altLang="zh-CN" dirty="0">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165328"/>
        <c:crosses val="autoZero"/>
        <c:auto val="1"/>
        <c:lblAlgn val="ctr"/>
        <c:lblOffset val="100"/>
        <c:noMultiLvlLbl val="0"/>
      </c:catAx>
      <c:valAx>
        <c:axId val="-2135165328"/>
        <c:scaling>
          <c:orientation val="minMax"/>
          <c:max val="9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495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10.0</c:v>
                </c:pt>
                <c:pt idx="1">
                  <c:v>15.0</c:v>
                </c:pt>
                <c:pt idx="2">
                  <c:v>20.0</c:v>
                </c:pt>
                <c:pt idx="3">
                  <c:v>4.5</c:v>
                </c:pt>
                <c:pt idx="4">
                  <c:v>4.0</c:v>
                </c:pt>
                <c:pt idx="5">
                  <c:v>10.0</c:v>
                </c:pt>
                <c:pt idx="6">
                  <c:v>20.0</c:v>
                </c:pt>
                <c:pt idx="7">
                  <c:v>15.0</c:v>
                </c:pt>
                <c:pt idx="8">
                  <c:v>80.0</c:v>
                </c:pt>
                <c:pt idx="9">
                  <c:v>70.0</c:v>
                </c:pt>
              </c:numCache>
            </c:numRef>
          </c:val>
        </c:ser>
        <c:dLbls>
          <c:showLegendKey val="0"/>
          <c:showVal val="0"/>
          <c:showCatName val="0"/>
          <c:showSerName val="0"/>
          <c:showPercent val="0"/>
          <c:showBubbleSize val="0"/>
        </c:dLbls>
        <c:gapWidth val="300"/>
        <c:axId val="-2135408704"/>
        <c:axId val="-2135119904"/>
      </c:barChart>
      <c:catAx>
        <c:axId val="-21354087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a:t>
                </a:r>
                <a:r>
                  <a:rPr lang="en-US" altLang="zh-CN" sz="1800" b="0" i="0" baseline="0" smtClean="0">
                    <a:effectLst/>
                  </a:rPr>
                  <a:t>CCT (TCP)</a:t>
                </a:r>
                <a:endParaRPr lang="en-US" altLang="zh-CN">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119904"/>
        <c:crosses val="autoZero"/>
        <c:auto val="1"/>
        <c:lblAlgn val="ctr"/>
        <c:lblOffset val="100"/>
        <c:noMultiLvlLbl val="0"/>
      </c:catAx>
      <c:valAx>
        <c:axId val="-21351199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408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online</c:v>
                </c:pt>
              </c:strCache>
            </c:strRef>
          </c:tx>
          <c:spPr>
            <a:solidFill>
              <a:schemeClr val="accent1"/>
            </a:solidFill>
            <a:ln>
              <a:noFill/>
            </a:ln>
            <a:effectLst/>
          </c:spPr>
          <c:invertIfNegative val="0"/>
          <c:cat>
            <c:strRef>
              <c:f>工作表1!$A$2:$A$6</c:f>
              <c:strCache>
                <c:ptCount val="5"/>
                <c:pt idx="0">
                  <c:v>S-N</c:v>
                </c:pt>
                <c:pt idx="1">
                  <c:v>L-N</c:v>
                </c:pt>
                <c:pt idx="2">
                  <c:v>S-W</c:v>
                </c:pt>
                <c:pt idx="3">
                  <c:v>L-W</c:v>
                </c:pt>
                <c:pt idx="4">
                  <c:v>ALL</c:v>
                </c:pt>
              </c:strCache>
            </c:strRef>
          </c:cat>
          <c:val>
            <c:numRef>
              <c:f>工作表1!$B$2:$B$6</c:f>
              <c:numCache>
                <c:formatCode>General</c:formatCode>
                <c:ptCount val="5"/>
                <c:pt idx="0">
                  <c:v>2.0</c:v>
                </c:pt>
                <c:pt idx="1">
                  <c:v>1.5</c:v>
                </c:pt>
                <c:pt idx="2">
                  <c:v>1.2</c:v>
                </c:pt>
                <c:pt idx="3">
                  <c:v>1.1</c:v>
                </c:pt>
                <c:pt idx="4">
                  <c:v>1.6</c:v>
                </c:pt>
              </c:numCache>
            </c:numRef>
          </c:val>
        </c:ser>
        <c:ser>
          <c:idx val="1"/>
          <c:order val="1"/>
          <c:tx>
            <c:strRef>
              <c:f>工作表1!$C$1</c:f>
              <c:strCache>
                <c:ptCount val="1"/>
                <c:pt idx="0">
                  <c:v>simple-offline</c:v>
                </c:pt>
              </c:strCache>
            </c:strRef>
          </c:tx>
          <c:spPr>
            <a:solidFill>
              <a:schemeClr val="accent2"/>
            </a:solidFill>
            <a:ln>
              <a:noFill/>
            </a:ln>
            <a:effectLst/>
          </c:spPr>
          <c:invertIfNegative val="0"/>
          <c:cat>
            <c:strRef>
              <c:f>工作表1!$A$2:$A$6</c:f>
              <c:strCache>
                <c:ptCount val="5"/>
                <c:pt idx="0">
                  <c:v>S-N</c:v>
                </c:pt>
                <c:pt idx="1">
                  <c:v>L-N</c:v>
                </c:pt>
                <c:pt idx="2">
                  <c:v>S-W</c:v>
                </c:pt>
                <c:pt idx="3">
                  <c:v>L-W</c:v>
                </c:pt>
                <c:pt idx="4">
                  <c:v>ALL</c:v>
                </c:pt>
              </c:strCache>
            </c:strRef>
          </c:cat>
          <c:val>
            <c:numRef>
              <c:f>工作表1!$C$2:$C$6</c:f>
              <c:numCache>
                <c:formatCode>General</c:formatCode>
                <c:ptCount val="5"/>
                <c:pt idx="0">
                  <c:v>2.5</c:v>
                </c:pt>
                <c:pt idx="1">
                  <c:v>1.6</c:v>
                </c:pt>
                <c:pt idx="2">
                  <c:v>1.5</c:v>
                </c:pt>
                <c:pt idx="3">
                  <c:v>1.4</c:v>
                </c:pt>
                <c:pt idx="4">
                  <c:v>1.7</c:v>
                </c:pt>
              </c:numCache>
            </c:numRef>
          </c:val>
        </c:ser>
        <c:ser>
          <c:idx val="2"/>
          <c:order val="2"/>
          <c:tx>
            <c:strRef>
              <c:f>工作表1!$D$1</c:f>
              <c:strCache>
                <c:ptCount val="1"/>
                <c:pt idx="0">
                  <c:v>2-approximate</c:v>
                </c:pt>
              </c:strCache>
            </c:strRef>
          </c:tx>
          <c:spPr>
            <a:solidFill>
              <a:schemeClr val="accent3"/>
            </a:solidFill>
            <a:ln>
              <a:noFill/>
            </a:ln>
            <a:effectLst/>
          </c:spPr>
          <c:invertIfNegative val="0"/>
          <c:cat>
            <c:strRef>
              <c:f>工作表1!$A$2:$A$6</c:f>
              <c:strCache>
                <c:ptCount val="5"/>
                <c:pt idx="0">
                  <c:v>S-N</c:v>
                </c:pt>
                <c:pt idx="1">
                  <c:v>L-N</c:v>
                </c:pt>
                <c:pt idx="2">
                  <c:v>S-W</c:v>
                </c:pt>
                <c:pt idx="3">
                  <c:v>L-W</c:v>
                </c:pt>
                <c:pt idx="4">
                  <c:v>ALL</c:v>
                </c:pt>
              </c:strCache>
            </c:strRef>
          </c:cat>
          <c:val>
            <c:numRef>
              <c:f>工作表1!$D$2:$D$6</c:f>
              <c:numCache>
                <c:formatCode>General</c:formatCode>
                <c:ptCount val="5"/>
                <c:pt idx="0">
                  <c:v>3.0</c:v>
                </c:pt>
                <c:pt idx="1">
                  <c:v>1.8</c:v>
                </c:pt>
                <c:pt idx="2">
                  <c:v>1.6</c:v>
                </c:pt>
                <c:pt idx="3">
                  <c:v>1.5</c:v>
                </c:pt>
                <c:pt idx="4">
                  <c:v>1.9</c:v>
                </c:pt>
              </c:numCache>
            </c:numRef>
          </c:val>
        </c:ser>
        <c:dLbls>
          <c:showLegendKey val="0"/>
          <c:showVal val="0"/>
          <c:showCatName val="0"/>
          <c:showSerName val="0"/>
          <c:showPercent val="0"/>
          <c:showBubbleSize val="0"/>
        </c:dLbls>
        <c:gapWidth val="219"/>
        <c:overlap val="-27"/>
        <c:axId val="2130022112"/>
        <c:axId val="2130134736"/>
      </c:barChart>
      <c:catAx>
        <c:axId val="213002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0134736"/>
        <c:crosses val="autoZero"/>
        <c:auto val="1"/>
        <c:lblAlgn val="ctr"/>
        <c:lblOffset val="100"/>
        <c:noMultiLvlLbl val="0"/>
      </c:catAx>
      <c:valAx>
        <c:axId val="213013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002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online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2.0</c:v>
                </c:pt>
                <c:pt idx="1">
                  <c:v>2.1</c:v>
                </c:pt>
                <c:pt idx="2">
                  <c:v>2.3</c:v>
                </c:pt>
                <c:pt idx="3">
                  <c:v>2.2</c:v>
                </c:pt>
                <c:pt idx="4">
                  <c:v>2.3</c:v>
                </c:pt>
              </c:numCache>
            </c:numRef>
          </c:val>
        </c:ser>
        <c:ser>
          <c:idx val="1"/>
          <c:order val="1"/>
          <c:tx>
            <c:strRef>
              <c:f>工作表1!$C$1</c:f>
              <c:strCache>
                <c:ptCount val="1"/>
                <c:pt idx="0">
                  <c:v>simple-offline</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2.5</c:v>
                </c:pt>
                <c:pt idx="1">
                  <c:v>2.6</c:v>
                </c:pt>
                <c:pt idx="2">
                  <c:v>2.7</c:v>
                </c:pt>
                <c:pt idx="3">
                  <c:v>2.7</c:v>
                </c:pt>
                <c:pt idx="4">
                  <c:v>2.9</c:v>
                </c:pt>
              </c:numCache>
            </c:numRef>
          </c:val>
        </c:ser>
        <c:ser>
          <c:idx val="2"/>
          <c:order val="2"/>
          <c:tx>
            <c:strRef>
              <c:f>工作表1!$D$1</c:f>
              <c:strCache>
                <c:ptCount val="1"/>
                <c:pt idx="0">
                  <c:v>2-approximate</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3.0</c:v>
                </c:pt>
                <c:pt idx="1">
                  <c:v>3.1</c:v>
                </c:pt>
                <c:pt idx="2">
                  <c:v>3.3</c:v>
                </c:pt>
                <c:pt idx="3">
                  <c:v>2.9</c:v>
                </c:pt>
                <c:pt idx="4">
                  <c:v>3.5</c:v>
                </c:pt>
              </c:numCache>
            </c:numRef>
          </c:val>
        </c:ser>
        <c:dLbls>
          <c:showLegendKey val="0"/>
          <c:showVal val="0"/>
          <c:showCatName val="0"/>
          <c:showSerName val="0"/>
          <c:showPercent val="0"/>
          <c:showBubbleSize val="0"/>
        </c:dLbls>
        <c:gapWidth val="219"/>
        <c:overlap val="-27"/>
        <c:axId val="-2131475968"/>
        <c:axId val="-2131463472"/>
      </c:barChart>
      <c:catAx>
        <c:axId val="-213147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463472"/>
        <c:crosses val="autoZero"/>
        <c:auto val="1"/>
        <c:lblAlgn val="ctr"/>
        <c:lblOffset val="100"/>
        <c:noMultiLvlLbl val="0"/>
      </c:catAx>
      <c:valAx>
        <c:axId val="-2131463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475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fraction</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Online</c:v>
                </c:pt>
              </c:strCache>
            </c:strRef>
          </c:tx>
          <c:spPr>
            <a:ln w="28575" cap="rnd">
              <a:solidFill>
                <a:schemeClr val="accent1"/>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24.24242424239985</c:v>
                </c:pt>
                <c:pt idx="9">
                  <c:v>27.27272727269985</c:v>
                </c:pt>
                <c:pt idx="10">
                  <c:v>30.303030303</c:v>
                </c:pt>
                <c:pt idx="11">
                  <c:v>33.3333333333</c:v>
                </c:pt>
                <c:pt idx="12">
                  <c:v>36.3636363636</c:v>
                </c:pt>
                <c:pt idx="13">
                  <c:v>39.3939393939</c:v>
                </c:pt>
                <c:pt idx="14">
                  <c:v>42.4242424242</c:v>
                </c:pt>
                <c:pt idx="15">
                  <c:v>45.45454545449999</c:v>
                </c:pt>
                <c:pt idx="16">
                  <c:v>48.48484848479985</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75.75757575759972</c:v>
                </c:pt>
                <c:pt idx="26">
                  <c:v>78.7878787879</c:v>
                </c:pt>
                <c:pt idx="27">
                  <c:v>81.81818181819963</c:v>
                </c:pt>
                <c:pt idx="28">
                  <c:v>84.84848484849965</c:v>
                </c:pt>
                <c:pt idx="29">
                  <c:v>87.87878787879937</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257.5757575759989</c:v>
                </c:pt>
                <c:pt idx="86">
                  <c:v>260.606060606</c:v>
                </c:pt>
                <c:pt idx="87">
                  <c:v>263.636363636</c:v>
                </c:pt>
                <c:pt idx="88">
                  <c:v>266.666666667</c:v>
                </c:pt>
                <c:pt idx="89">
                  <c:v>269.696969697</c:v>
                </c:pt>
                <c:pt idx="90">
                  <c:v>272.727272727</c:v>
                </c:pt>
                <c:pt idx="91">
                  <c:v>275.7575757579986</c:v>
                </c:pt>
                <c:pt idx="92">
                  <c:v>278.7878787879989</c:v>
                </c:pt>
                <c:pt idx="93">
                  <c:v>281.818181818</c:v>
                </c:pt>
                <c:pt idx="94">
                  <c:v>284.848484848</c:v>
                </c:pt>
                <c:pt idx="95">
                  <c:v>287.878787879</c:v>
                </c:pt>
                <c:pt idx="96">
                  <c:v>290.909090909</c:v>
                </c:pt>
                <c:pt idx="97">
                  <c:v>293.939393939</c:v>
                </c:pt>
                <c:pt idx="98">
                  <c:v>296.96969697</c:v>
                </c:pt>
                <c:pt idx="99">
                  <c:v>300.0</c:v>
                </c:pt>
              </c:numCache>
            </c:numRef>
          </c:cat>
          <c:val>
            <c:numRef>
              <c:f>工作表1!$B$2:$B$102</c:f>
              <c:numCache>
                <c:formatCode>General</c:formatCode>
                <c:ptCount val="101"/>
                <c:pt idx="0">
                  <c:v>0.0</c:v>
                </c:pt>
                <c:pt idx="1">
                  <c:v>0.015</c:v>
                </c:pt>
                <c:pt idx="2">
                  <c:v>0.025</c:v>
                </c:pt>
                <c:pt idx="3">
                  <c:v>0.04</c:v>
                </c:pt>
                <c:pt idx="4">
                  <c:v>0.065</c:v>
                </c:pt>
                <c:pt idx="5">
                  <c:v>0.075</c:v>
                </c:pt>
                <c:pt idx="6">
                  <c:v>0.095</c:v>
                </c:pt>
                <c:pt idx="7">
                  <c:v>0.13</c:v>
                </c:pt>
                <c:pt idx="8">
                  <c:v>0.15</c:v>
                </c:pt>
                <c:pt idx="9">
                  <c:v>0.16</c:v>
                </c:pt>
                <c:pt idx="10">
                  <c:v>0.19</c:v>
                </c:pt>
                <c:pt idx="11">
                  <c:v>0.2</c:v>
                </c:pt>
                <c:pt idx="12">
                  <c:v>0.215</c:v>
                </c:pt>
                <c:pt idx="13">
                  <c:v>0.22</c:v>
                </c:pt>
                <c:pt idx="14">
                  <c:v>0.235</c:v>
                </c:pt>
                <c:pt idx="15">
                  <c:v>0.24</c:v>
                </c:pt>
                <c:pt idx="16">
                  <c:v>0.255</c:v>
                </c:pt>
                <c:pt idx="17">
                  <c:v>0.26</c:v>
                </c:pt>
                <c:pt idx="18">
                  <c:v>0.29</c:v>
                </c:pt>
                <c:pt idx="19">
                  <c:v>0.295</c:v>
                </c:pt>
                <c:pt idx="20">
                  <c:v>0.315</c:v>
                </c:pt>
                <c:pt idx="21">
                  <c:v>0.33</c:v>
                </c:pt>
                <c:pt idx="22">
                  <c:v>0.34</c:v>
                </c:pt>
                <c:pt idx="23">
                  <c:v>0.345</c:v>
                </c:pt>
                <c:pt idx="24">
                  <c:v>0.35</c:v>
                </c:pt>
                <c:pt idx="25">
                  <c:v>0.365</c:v>
                </c:pt>
                <c:pt idx="26">
                  <c:v>0.365</c:v>
                </c:pt>
                <c:pt idx="27">
                  <c:v>0.375</c:v>
                </c:pt>
                <c:pt idx="28">
                  <c:v>0.38</c:v>
                </c:pt>
                <c:pt idx="29">
                  <c:v>0.385</c:v>
                </c:pt>
                <c:pt idx="30">
                  <c:v>0.385</c:v>
                </c:pt>
                <c:pt idx="31">
                  <c:v>0.39</c:v>
                </c:pt>
                <c:pt idx="32">
                  <c:v>0.41</c:v>
                </c:pt>
                <c:pt idx="33">
                  <c:v>0.41</c:v>
                </c:pt>
                <c:pt idx="34">
                  <c:v>0.415</c:v>
                </c:pt>
                <c:pt idx="35">
                  <c:v>0.425</c:v>
                </c:pt>
                <c:pt idx="36">
                  <c:v>0.425</c:v>
                </c:pt>
                <c:pt idx="37">
                  <c:v>0.44</c:v>
                </c:pt>
                <c:pt idx="38">
                  <c:v>0.44</c:v>
                </c:pt>
                <c:pt idx="39">
                  <c:v>0.44</c:v>
                </c:pt>
                <c:pt idx="40">
                  <c:v>0.455</c:v>
                </c:pt>
                <c:pt idx="41">
                  <c:v>0.465</c:v>
                </c:pt>
                <c:pt idx="42">
                  <c:v>0.48</c:v>
                </c:pt>
                <c:pt idx="43">
                  <c:v>0.495</c:v>
                </c:pt>
                <c:pt idx="44">
                  <c:v>0.515</c:v>
                </c:pt>
                <c:pt idx="45">
                  <c:v>0.52</c:v>
                </c:pt>
                <c:pt idx="46">
                  <c:v>0.535</c:v>
                </c:pt>
                <c:pt idx="47">
                  <c:v>0.54</c:v>
                </c:pt>
                <c:pt idx="48">
                  <c:v>0.555</c:v>
                </c:pt>
                <c:pt idx="49">
                  <c:v>0.58</c:v>
                </c:pt>
                <c:pt idx="50">
                  <c:v>0.62</c:v>
                </c:pt>
                <c:pt idx="51">
                  <c:v>0.62</c:v>
                </c:pt>
                <c:pt idx="52">
                  <c:v>0.62</c:v>
                </c:pt>
                <c:pt idx="53">
                  <c:v>0.63</c:v>
                </c:pt>
                <c:pt idx="54">
                  <c:v>0.63</c:v>
                </c:pt>
                <c:pt idx="55">
                  <c:v>0.635</c:v>
                </c:pt>
                <c:pt idx="56">
                  <c:v>0.635</c:v>
                </c:pt>
                <c:pt idx="57">
                  <c:v>0.64</c:v>
                </c:pt>
                <c:pt idx="58">
                  <c:v>0.645</c:v>
                </c:pt>
                <c:pt idx="59">
                  <c:v>0.645</c:v>
                </c:pt>
                <c:pt idx="60">
                  <c:v>0.655</c:v>
                </c:pt>
                <c:pt idx="61">
                  <c:v>0.66</c:v>
                </c:pt>
                <c:pt idx="62">
                  <c:v>0.66</c:v>
                </c:pt>
                <c:pt idx="63">
                  <c:v>0.67</c:v>
                </c:pt>
                <c:pt idx="64">
                  <c:v>0.68</c:v>
                </c:pt>
                <c:pt idx="65">
                  <c:v>0.68</c:v>
                </c:pt>
                <c:pt idx="66">
                  <c:v>0.685</c:v>
                </c:pt>
                <c:pt idx="67">
                  <c:v>0.685</c:v>
                </c:pt>
                <c:pt idx="68">
                  <c:v>0.695</c:v>
                </c:pt>
                <c:pt idx="69">
                  <c:v>0.7</c:v>
                </c:pt>
                <c:pt idx="70">
                  <c:v>0.705</c:v>
                </c:pt>
                <c:pt idx="71">
                  <c:v>0.705</c:v>
                </c:pt>
                <c:pt idx="72">
                  <c:v>0.715</c:v>
                </c:pt>
                <c:pt idx="73">
                  <c:v>0.73</c:v>
                </c:pt>
                <c:pt idx="74">
                  <c:v>0.74</c:v>
                </c:pt>
                <c:pt idx="75">
                  <c:v>0.745</c:v>
                </c:pt>
                <c:pt idx="76">
                  <c:v>0.745</c:v>
                </c:pt>
                <c:pt idx="77">
                  <c:v>0.75</c:v>
                </c:pt>
                <c:pt idx="78">
                  <c:v>0.765</c:v>
                </c:pt>
                <c:pt idx="79">
                  <c:v>0.765</c:v>
                </c:pt>
                <c:pt idx="80">
                  <c:v>0.765</c:v>
                </c:pt>
                <c:pt idx="81">
                  <c:v>0.765</c:v>
                </c:pt>
                <c:pt idx="82">
                  <c:v>0.77</c:v>
                </c:pt>
                <c:pt idx="83">
                  <c:v>0.775</c:v>
                </c:pt>
                <c:pt idx="84">
                  <c:v>0.78</c:v>
                </c:pt>
                <c:pt idx="85">
                  <c:v>0.79</c:v>
                </c:pt>
                <c:pt idx="86">
                  <c:v>0.79</c:v>
                </c:pt>
                <c:pt idx="87">
                  <c:v>0.795</c:v>
                </c:pt>
                <c:pt idx="88">
                  <c:v>0.805</c:v>
                </c:pt>
                <c:pt idx="89">
                  <c:v>0.825</c:v>
                </c:pt>
                <c:pt idx="90">
                  <c:v>0.825</c:v>
                </c:pt>
                <c:pt idx="91">
                  <c:v>0.83</c:v>
                </c:pt>
                <c:pt idx="92">
                  <c:v>0.84</c:v>
                </c:pt>
                <c:pt idx="93">
                  <c:v>0.855</c:v>
                </c:pt>
                <c:pt idx="94">
                  <c:v>0.875</c:v>
                </c:pt>
                <c:pt idx="95">
                  <c:v>0.875</c:v>
                </c:pt>
                <c:pt idx="96">
                  <c:v>0.88</c:v>
                </c:pt>
                <c:pt idx="97">
                  <c:v>0.88</c:v>
                </c:pt>
                <c:pt idx="98">
                  <c:v>0.88</c:v>
                </c:pt>
                <c:pt idx="99">
                  <c:v>0.88</c:v>
                </c:pt>
              </c:numCache>
            </c:numRef>
          </c:val>
          <c:smooth val="0"/>
        </c:ser>
        <c:ser>
          <c:idx val="1"/>
          <c:order val="1"/>
          <c:tx>
            <c:strRef>
              <c:f>工作表1!$D$1</c:f>
              <c:strCache>
                <c:ptCount val="1"/>
                <c:pt idx="0">
                  <c:v>2-approximate</c:v>
                </c:pt>
              </c:strCache>
            </c:strRef>
          </c:tx>
          <c:spPr>
            <a:ln w="28575" cap="rnd">
              <a:solidFill>
                <a:srgbClr val="CDDF94"/>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24.24242424239985</c:v>
                </c:pt>
                <c:pt idx="9">
                  <c:v>27.27272727269985</c:v>
                </c:pt>
                <c:pt idx="10">
                  <c:v>30.303030303</c:v>
                </c:pt>
                <c:pt idx="11">
                  <c:v>33.3333333333</c:v>
                </c:pt>
                <c:pt idx="12">
                  <c:v>36.3636363636</c:v>
                </c:pt>
                <c:pt idx="13">
                  <c:v>39.3939393939</c:v>
                </c:pt>
                <c:pt idx="14">
                  <c:v>42.4242424242</c:v>
                </c:pt>
                <c:pt idx="15">
                  <c:v>45.45454545449999</c:v>
                </c:pt>
                <c:pt idx="16">
                  <c:v>48.48484848479985</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75.75757575759972</c:v>
                </c:pt>
                <c:pt idx="26">
                  <c:v>78.7878787879</c:v>
                </c:pt>
                <c:pt idx="27">
                  <c:v>81.81818181819963</c:v>
                </c:pt>
                <c:pt idx="28">
                  <c:v>84.84848484849965</c:v>
                </c:pt>
                <c:pt idx="29">
                  <c:v>87.87878787879937</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257.5757575759989</c:v>
                </c:pt>
                <c:pt idx="86">
                  <c:v>260.606060606</c:v>
                </c:pt>
                <c:pt idx="87">
                  <c:v>263.636363636</c:v>
                </c:pt>
                <c:pt idx="88">
                  <c:v>266.666666667</c:v>
                </c:pt>
                <c:pt idx="89">
                  <c:v>269.696969697</c:v>
                </c:pt>
                <c:pt idx="90">
                  <c:v>272.727272727</c:v>
                </c:pt>
                <c:pt idx="91">
                  <c:v>275.7575757579986</c:v>
                </c:pt>
                <c:pt idx="92">
                  <c:v>278.7878787879989</c:v>
                </c:pt>
                <c:pt idx="93">
                  <c:v>281.818181818</c:v>
                </c:pt>
                <c:pt idx="94">
                  <c:v>284.848484848</c:v>
                </c:pt>
                <c:pt idx="95">
                  <c:v>287.878787879</c:v>
                </c:pt>
                <c:pt idx="96">
                  <c:v>290.909090909</c:v>
                </c:pt>
                <c:pt idx="97">
                  <c:v>293.939393939</c:v>
                </c:pt>
                <c:pt idx="98">
                  <c:v>296.96969697</c:v>
                </c:pt>
                <c:pt idx="99">
                  <c:v>300.0</c:v>
                </c:pt>
              </c:numCache>
            </c:numRef>
          </c:cat>
          <c:val>
            <c:numRef>
              <c:f>工作表1!$D$2:$D$102</c:f>
              <c:numCache>
                <c:formatCode>General</c:formatCode>
                <c:ptCount val="101"/>
                <c:pt idx="0">
                  <c:v>0.0</c:v>
                </c:pt>
                <c:pt idx="1">
                  <c:v>0.015</c:v>
                </c:pt>
                <c:pt idx="2">
                  <c:v>0.04</c:v>
                </c:pt>
                <c:pt idx="3">
                  <c:v>0.065</c:v>
                </c:pt>
                <c:pt idx="4">
                  <c:v>0.08</c:v>
                </c:pt>
                <c:pt idx="5">
                  <c:v>0.095</c:v>
                </c:pt>
                <c:pt idx="6">
                  <c:v>0.12</c:v>
                </c:pt>
                <c:pt idx="7">
                  <c:v>0.165</c:v>
                </c:pt>
                <c:pt idx="8">
                  <c:v>0.195</c:v>
                </c:pt>
                <c:pt idx="9">
                  <c:v>0.22</c:v>
                </c:pt>
                <c:pt idx="10">
                  <c:v>0.23</c:v>
                </c:pt>
                <c:pt idx="11">
                  <c:v>0.245</c:v>
                </c:pt>
                <c:pt idx="12">
                  <c:v>0.25</c:v>
                </c:pt>
                <c:pt idx="13">
                  <c:v>0.265</c:v>
                </c:pt>
                <c:pt idx="14">
                  <c:v>0.28</c:v>
                </c:pt>
                <c:pt idx="15">
                  <c:v>0.29</c:v>
                </c:pt>
                <c:pt idx="16">
                  <c:v>0.3</c:v>
                </c:pt>
                <c:pt idx="17">
                  <c:v>0.3</c:v>
                </c:pt>
                <c:pt idx="18">
                  <c:v>0.305</c:v>
                </c:pt>
                <c:pt idx="19">
                  <c:v>0.31</c:v>
                </c:pt>
                <c:pt idx="20">
                  <c:v>0.33</c:v>
                </c:pt>
                <c:pt idx="21">
                  <c:v>0.33</c:v>
                </c:pt>
                <c:pt idx="22">
                  <c:v>0.36</c:v>
                </c:pt>
                <c:pt idx="23">
                  <c:v>0.365</c:v>
                </c:pt>
                <c:pt idx="24">
                  <c:v>0.385</c:v>
                </c:pt>
                <c:pt idx="25">
                  <c:v>0.39</c:v>
                </c:pt>
                <c:pt idx="26">
                  <c:v>0.395</c:v>
                </c:pt>
                <c:pt idx="27">
                  <c:v>0.41</c:v>
                </c:pt>
                <c:pt idx="28">
                  <c:v>0.425</c:v>
                </c:pt>
                <c:pt idx="29">
                  <c:v>0.445</c:v>
                </c:pt>
                <c:pt idx="30">
                  <c:v>0.455</c:v>
                </c:pt>
                <c:pt idx="31">
                  <c:v>0.465</c:v>
                </c:pt>
                <c:pt idx="32">
                  <c:v>0.48</c:v>
                </c:pt>
                <c:pt idx="33">
                  <c:v>0.485</c:v>
                </c:pt>
                <c:pt idx="34">
                  <c:v>0.51</c:v>
                </c:pt>
                <c:pt idx="35">
                  <c:v>0.52</c:v>
                </c:pt>
                <c:pt idx="36">
                  <c:v>0.56</c:v>
                </c:pt>
                <c:pt idx="37">
                  <c:v>0.605</c:v>
                </c:pt>
                <c:pt idx="38">
                  <c:v>0.635</c:v>
                </c:pt>
                <c:pt idx="39">
                  <c:v>0.635</c:v>
                </c:pt>
                <c:pt idx="40">
                  <c:v>0.645</c:v>
                </c:pt>
                <c:pt idx="41">
                  <c:v>0.645</c:v>
                </c:pt>
                <c:pt idx="42">
                  <c:v>0.66</c:v>
                </c:pt>
                <c:pt idx="43">
                  <c:v>0.665</c:v>
                </c:pt>
                <c:pt idx="44">
                  <c:v>0.67</c:v>
                </c:pt>
                <c:pt idx="45">
                  <c:v>0.68</c:v>
                </c:pt>
                <c:pt idx="46">
                  <c:v>0.68</c:v>
                </c:pt>
                <c:pt idx="47">
                  <c:v>0.685</c:v>
                </c:pt>
                <c:pt idx="48">
                  <c:v>0.69</c:v>
                </c:pt>
                <c:pt idx="49">
                  <c:v>0.7</c:v>
                </c:pt>
                <c:pt idx="50">
                  <c:v>0.71</c:v>
                </c:pt>
                <c:pt idx="51">
                  <c:v>0.72</c:v>
                </c:pt>
                <c:pt idx="52">
                  <c:v>0.72</c:v>
                </c:pt>
                <c:pt idx="53">
                  <c:v>0.73</c:v>
                </c:pt>
                <c:pt idx="54">
                  <c:v>0.735</c:v>
                </c:pt>
                <c:pt idx="55">
                  <c:v>0.755</c:v>
                </c:pt>
                <c:pt idx="56">
                  <c:v>0.76</c:v>
                </c:pt>
                <c:pt idx="57">
                  <c:v>0.77</c:v>
                </c:pt>
                <c:pt idx="58">
                  <c:v>0.77</c:v>
                </c:pt>
                <c:pt idx="59">
                  <c:v>0.775</c:v>
                </c:pt>
                <c:pt idx="60">
                  <c:v>0.79</c:v>
                </c:pt>
                <c:pt idx="61">
                  <c:v>0.79</c:v>
                </c:pt>
                <c:pt idx="62">
                  <c:v>0.8</c:v>
                </c:pt>
                <c:pt idx="63">
                  <c:v>0.81</c:v>
                </c:pt>
                <c:pt idx="64">
                  <c:v>0.825</c:v>
                </c:pt>
                <c:pt idx="65">
                  <c:v>0.835</c:v>
                </c:pt>
                <c:pt idx="66">
                  <c:v>0.84</c:v>
                </c:pt>
                <c:pt idx="67">
                  <c:v>0.86</c:v>
                </c:pt>
                <c:pt idx="68">
                  <c:v>0.865</c:v>
                </c:pt>
                <c:pt idx="69">
                  <c:v>0.87</c:v>
                </c:pt>
                <c:pt idx="70">
                  <c:v>0.885</c:v>
                </c:pt>
                <c:pt idx="71">
                  <c:v>0.89</c:v>
                </c:pt>
                <c:pt idx="72">
                  <c:v>0.895</c:v>
                </c:pt>
                <c:pt idx="73">
                  <c:v>0.9</c:v>
                </c:pt>
                <c:pt idx="74">
                  <c:v>0.9</c:v>
                </c:pt>
                <c:pt idx="75">
                  <c:v>0.905</c:v>
                </c:pt>
                <c:pt idx="76">
                  <c:v>0.905</c:v>
                </c:pt>
                <c:pt idx="77">
                  <c:v>0.905</c:v>
                </c:pt>
                <c:pt idx="78">
                  <c:v>0.91</c:v>
                </c:pt>
                <c:pt idx="79">
                  <c:v>0.915</c:v>
                </c:pt>
                <c:pt idx="80">
                  <c:v>0.915</c:v>
                </c:pt>
                <c:pt idx="81">
                  <c:v>0.92</c:v>
                </c:pt>
                <c:pt idx="82">
                  <c:v>0.935</c:v>
                </c:pt>
                <c:pt idx="83">
                  <c:v>0.935</c:v>
                </c:pt>
                <c:pt idx="84">
                  <c:v>0.94</c:v>
                </c:pt>
                <c:pt idx="85">
                  <c:v>0.94</c:v>
                </c:pt>
                <c:pt idx="86">
                  <c:v>0.94</c:v>
                </c:pt>
                <c:pt idx="87">
                  <c:v>0.95</c:v>
                </c:pt>
                <c:pt idx="88">
                  <c:v>0.955</c:v>
                </c:pt>
                <c:pt idx="89">
                  <c:v>0.955</c:v>
                </c:pt>
                <c:pt idx="90">
                  <c:v>0.955</c:v>
                </c:pt>
                <c:pt idx="91">
                  <c:v>0.96</c:v>
                </c:pt>
                <c:pt idx="92">
                  <c:v>0.965</c:v>
                </c:pt>
                <c:pt idx="93">
                  <c:v>0.97</c:v>
                </c:pt>
                <c:pt idx="94">
                  <c:v>0.98</c:v>
                </c:pt>
                <c:pt idx="95">
                  <c:v>0.985</c:v>
                </c:pt>
                <c:pt idx="96">
                  <c:v>0.985</c:v>
                </c:pt>
                <c:pt idx="97">
                  <c:v>0.985</c:v>
                </c:pt>
                <c:pt idx="98">
                  <c:v>0.99</c:v>
                </c:pt>
                <c:pt idx="99">
                  <c:v>0.995</c:v>
                </c:pt>
              </c:numCache>
            </c:numRef>
          </c:val>
          <c:smooth val="0"/>
        </c:ser>
        <c:ser>
          <c:idx val="2"/>
          <c:order val="2"/>
          <c:tx>
            <c:strRef>
              <c:f>工作表1!$C$1</c:f>
              <c:strCache>
                <c:ptCount val="1"/>
                <c:pt idx="0">
                  <c:v>simple-offline</c:v>
                </c:pt>
              </c:strCache>
            </c:strRef>
          </c:tx>
          <c:spPr>
            <a:ln w="28575" cap="rnd">
              <a:solidFill>
                <a:srgbClr val="FFC000"/>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24.24242424239985</c:v>
                </c:pt>
                <c:pt idx="9">
                  <c:v>27.27272727269985</c:v>
                </c:pt>
                <c:pt idx="10">
                  <c:v>30.303030303</c:v>
                </c:pt>
                <c:pt idx="11">
                  <c:v>33.3333333333</c:v>
                </c:pt>
                <c:pt idx="12">
                  <c:v>36.3636363636</c:v>
                </c:pt>
                <c:pt idx="13">
                  <c:v>39.3939393939</c:v>
                </c:pt>
                <c:pt idx="14">
                  <c:v>42.4242424242</c:v>
                </c:pt>
                <c:pt idx="15">
                  <c:v>45.45454545449999</c:v>
                </c:pt>
                <c:pt idx="16">
                  <c:v>48.48484848479985</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75.75757575759972</c:v>
                </c:pt>
                <c:pt idx="26">
                  <c:v>78.7878787879</c:v>
                </c:pt>
                <c:pt idx="27">
                  <c:v>81.81818181819963</c:v>
                </c:pt>
                <c:pt idx="28">
                  <c:v>84.84848484849965</c:v>
                </c:pt>
                <c:pt idx="29">
                  <c:v>87.87878787879937</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257.5757575759989</c:v>
                </c:pt>
                <c:pt idx="86">
                  <c:v>260.606060606</c:v>
                </c:pt>
                <c:pt idx="87">
                  <c:v>263.636363636</c:v>
                </c:pt>
                <c:pt idx="88">
                  <c:v>266.666666667</c:v>
                </c:pt>
                <c:pt idx="89">
                  <c:v>269.696969697</c:v>
                </c:pt>
                <c:pt idx="90">
                  <c:v>272.727272727</c:v>
                </c:pt>
                <c:pt idx="91">
                  <c:v>275.7575757579986</c:v>
                </c:pt>
                <c:pt idx="92">
                  <c:v>278.7878787879989</c:v>
                </c:pt>
                <c:pt idx="93">
                  <c:v>281.818181818</c:v>
                </c:pt>
                <c:pt idx="94">
                  <c:v>284.848484848</c:v>
                </c:pt>
                <c:pt idx="95">
                  <c:v>287.878787879</c:v>
                </c:pt>
                <c:pt idx="96">
                  <c:v>290.909090909</c:v>
                </c:pt>
                <c:pt idx="97">
                  <c:v>293.939393939</c:v>
                </c:pt>
                <c:pt idx="98">
                  <c:v>296.96969697</c:v>
                </c:pt>
                <c:pt idx="99">
                  <c:v>300.0</c:v>
                </c:pt>
              </c:numCache>
            </c:numRef>
          </c:cat>
          <c:val>
            <c:numRef>
              <c:f>工作表1!$C$2:$C$102</c:f>
              <c:numCache>
                <c:formatCode>General</c:formatCode>
                <c:ptCount val="101"/>
                <c:pt idx="0">
                  <c:v>0.0</c:v>
                </c:pt>
                <c:pt idx="1">
                  <c:v>0.015</c:v>
                </c:pt>
                <c:pt idx="2">
                  <c:v>0.035</c:v>
                </c:pt>
                <c:pt idx="3">
                  <c:v>0.05</c:v>
                </c:pt>
                <c:pt idx="4">
                  <c:v>0.07</c:v>
                </c:pt>
                <c:pt idx="5">
                  <c:v>0.09</c:v>
                </c:pt>
                <c:pt idx="6">
                  <c:v>0.11</c:v>
                </c:pt>
                <c:pt idx="7">
                  <c:v>0.15</c:v>
                </c:pt>
                <c:pt idx="8">
                  <c:v>0.16</c:v>
                </c:pt>
                <c:pt idx="9">
                  <c:v>0.19</c:v>
                </c:pt>
                <c:pt idx="10">
                  <c:v>0.21</c:v>
                </c:pt>
                <c:pt idx="11">
                  <c:v>0.22</c:v>
                </c:pt>
                <c:pt idx="12">
                  <c:v>0.225</c:v>
                </c:pt>
                <c:pt idx="13">
                  <c:v>0.24</c:v>
                </c:pt>
                <c:pt idx="14">
                  <c:v>0.25</c:v>
                </c:pt>
                <c:pt idx="15">
                  <c:v>0.26</c:v>
                </c:pt>
                <c:pt idx="16">
                  <c:v>0.29</c:v>
                </c:pt>
                <c:pt idx="17">
                  <c:v>0.295</c:v>
                </c:pt>
                <c:pt idx="18">
                  <c:v>0.315</c:v>
                </c:pt>
                <c:pt idx="19">
                  <c:v>0.33</c:v>
                </c:pt>
                <c:pt idx="20">
                  <c:v>0.34</c:v>
                </c:pt>
                <c:pt idx="21">
                  <c:v>0.35</c:v>
                </c:pt>
                <c:pt idx="22">
                  <c:v>0.35</c:v>
                </c:pt>
                <c:pt idx="23">
                  <c:v>0.365</c:v>
                </c:pt>
                <c:pt idx="24">
                  <c:v>0.375</c:v>
                </c:pt>
                <c:pt idx="25">
                  <c:v>0.38</c:v>
                </c:pt>
                <c:pt idx="26">
                  <c:v>0.38</c:v>
                </c:pt>
                <c:pt idx="27">
                  <c:v>0.385</c:v>
                </c:pt>
                <c:pt idx="28">
                  <c:v>0.39</c:v>
                </c:pt>
                <c:pt idx="29">
                  <c:v>0.41</c:v>
                </c:pt>
                <c:pt idx="30">
                  <c:v>0.41</c:v>
                </c:pt>
                <c:pt idx="31">
                  <c:v>0.42</c:v>
                </c:pt>
                <c:pt idx="32">
                  <c:v>0.425</c:v>
                </c:pt>
                <c:pt idx="33">
                  <c:v>0.435</c:v>
                </c:pt>
                <c:pt idx="34">
                  <c:v>0.44</c:v>
                </c:pt>
                <c:pt idx="35">
                  <c:v>0.44</c:v>
                </c:pt>
                <c:pt idx="36">
                  <c:v>0.455</c:v>
                </c:pt>
                <c:pt idx="37">
                  <c:v>0.465</c:v>
                </c:pt>
                <c:pt idx="38">
                  <c:v>0.485</c:v>
                </c:pt>
                <c:pt idx="39">
                  <c:v>0.51</c:v>
                </c:pt>
                <c:pt idx="40">
                  <c:v>0.515</c:v>
                </c:pt>
                <c:pt idx="41">
                  <c:v>0.53</c:v>
                </c:pt>
                <c:pt idx="42">
                  <c:v>0.535</c:v>
                </c:pt>
                <c:pt idx="43">
                  <c:v>0.55</c:v>
                </c:pt>
                <c:pt idx="44">
                  <c:v>0.58</c:v>
                </c:pt>
                <c:pt idx="45">
                  <c:v>0.62</c:v>
                </c:pt>
                <c:pt idx="46">
                  <c:v>0.62</c:v>
                </c:pt>
                <c:pt idx="47">
                  <c:v>0.62</c:v>
                </c:pt>
                <c:pt idx="48">
                  <c:v>0.63</c:v>
                </c:pt>
                <c:pt idx="49">
                  <c:v>0.63</c:v>
                </c:pt>
                <c:pt idx="50">
                  <c:v>0.635</c:v>
                </c:pt>
                <c:pt idx="51">
                  <c:v>0.64</c:v>
                </c:pt>
                <c:pt idx="52">
                  <c:v>0.64</c:v>
                </c:pt>
                <c:pt idx="53">
                  <c:v>0.645</c:v>
                </c:pt>
                <c:pt idx="54">
                  <c:v>0.655</c:v>
                </c:pt>
                <c:pt idx="55">
                  <c:v>0.66</c:v>
                </c:pt>
                <c:pt idx="56">
                  <c:v>0.665</c:v>
                </c:pt>
                <c:pt idx="57">
                  <c:v>0.68</c:v>
                </c:pt>
                <c:pt idx="58">
                  <c:v>0.68</c:v>
                </c:pt>
                <c:pt idx="59">
                  <c:v>0.685</c:v>
                </c:pt>
                <c:pt idx="60">
                  <c:v>0.685</c:v>
                </c:pt>
                <c:pt idx="61">
                  <c:v>0.695</c:v>
                </c:pt>
                <c:pt idx="62">
                  <c:v>0.7</c:v>
                </c:pt>
                <c:pt idx="63">
                  <c:v>0.705</c:v>
                </c:pt>
                <c:pt idx="64">
                  <c:v>0.705</c:v>
                </c:pt>
                <c:pt idx="65">
                  <c:v>0.725</c:v>
                </c:pt>
                <c:pt idx="66">
                  <c:v>0.735</c:v>
                </c:pt>
                <c:pt idx="67">
                  <c:v>0.74</c:v>
                </c:pt>
                <c:pt idx="68">
                  <c:v>0.745</c:v>
                </c:pt>
                <c:pt idx="69">
                  <c:v>0.75</c:v>
                </c:pt>
                <c:pt idx="70">
                  <c:v>0.76</c:v>
                </c:pt>
                <c:pt idx="71">
                  <c:v>0.765</c:v>
                </c:pt>
                <c:pt idx="72">
                  <c:v>0.765</c:v>
                </c:pt>
                <c:pt idx="73">
                  <c:v>0.765</c:v>
                </c:pt>
                <c:pt idx="74">
                  <c:v>0.77</c:v>
                </c:pt>
                <c:pt idx="75">
                  <c:v>0.78</c:v>
                </c:pt>
                <c:pt idx="76">
                  <c:v>0.78</c:v>
                </c:pt>
                <c:pt idx="77">
                  <c:v>0.79</c:v>
                </c:pt>
                <c:pt idx="78">
                  <c:v>0.79</c:v>
                </c:pt>
                <c:pt idx="79">
                  <c:v>0.8</c:v>
                </c:pt>
                <c:pt idx="80">
                  <c:v>0.82</c:v>
                </c:pt>
                <c:pt idx="81">
                  <c:v>0.825</c:v>
                </c:pt>
                <c:pt idx="82">
                  <c:v>0.83</c:v>
                </c:pt>
                <c:pt idx="83">
                  <c:v>0.84</c:v>
                </c:pt>
                <c:pt idx="84">
                  <c:v>0.865</c:v>
                </c:pt>
                <c:pt idx="85">
                  <c:v>0.875</c:v>
                </c:pt>
                <c:pt idx="86">
                  <c:v>0.88</c:v>
                </c:pt>
                <c:pt idx="87">
                  <c:v>0.88</c:v>
                </c:pt>
                <c:pt idx="88">
                  <c:v>0.88</c:v>
                </c:pt>
                <c:pt idx="89">
                  <c:v>0.88</c:v>
                </c:pt>
                <c:pt idx="90">
                  <c:v>0.885</c:v>
                </c:pt>
                <c:pt idx="91">
                  <c:v>0.885</c:v>
                </c:pt>
                <c:pt idx="92">
                  <c:v>0.885</c:v>
                </c:pt>
                <c:pt idx="93">
                  <c:v>0.89</c:v>
                </c:pt>
                <c:pt idx="94">
                  <c:v>0.89</c:v>
                </c:pt>
                <c:pt idx="95">
                  <c:v>0.89</c:v>
                </c:pt>
                <c:pt idx="96">
                  <c:v>0.9</c:v>
                </c:pt>
                <c:pt idx="97">
                  <c:v>0.9</c:v>
                </c:pt>
                <c:pt idx="98">
                  <c:v>0.9</c:v>
                </c:pt>
                <c:pt idx="99">
                  <c:v>0.9</c:v>
                </c:pt>
              </c:numCache>
            </c:numRef>
          </c:val>
          <c:smooth val="0"/>
        </c:ser>
        <c:dLbls>
          <c:showLegendKey val="0"/>
          <c:showVal val="0"/>
          <c:showCatName val="0"/>
          <c:showSerName val="0"/>
          <c:showPercent val="0"/>
          <c:showBubbleSize val="0"/>
        </c:dLbls>
        <c:smooth val="0"/>
        <c:axId val="-2131447200"/>
        <c:axId val="-2131443712"/>
      </c:lineChart>
      <c:catAx>
        <c:axId val="-2131447200"/>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443712"/>
        <c:crosses val="autoZero"/>
        <c:auto val="1"/>
        <c:lblAlgn val="ctr"/>
        <c:lblOffset val="100"/>
        <c:noMultiLvlLbl val="0"/>
      </c:catAx>
      <c:valAx>
        <c:axId val="-2131443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447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Barrat</c:v>
                </c:pt>
              </c:strCache>
            </c:strRef>
          </c:tx>
          <c:spPr>
            <a:solidFill>
              <a:schemeClr val="accent1"/>
            </a:solidFill>
            <a:ln>
              <a:noFill/>
            </a:ln>
            <a:effectLst/>
          </c:spPr>
          <c:invertIfNegative val="0"/>
          <c:cat>
            <c:strRef>
              <c:f>工作表1!$A$2:$A$6</c:f>
              <c:strCache>
                <c:ptCount val="5"/>
                <c:pt idx="0">
                  <c:v>S-N</c:v>
                </c:pt>
                <c:pt idx="1">
                  <c:v>L-N</c:v>
                </c:pt>
                <c:pt idx="2">
                  <c:v>S-W</c:v>
                </c:pt>
                <c:pt idx="3">
                  <c:v>L-W</c:v>
                </c:pt>
                <c:pt idx="4">
                  <c:v>ALL</c:v>
                </c:pt>
              </c:strCache>
            </c:strRef>
          </c:cat>
          <c:val>
            <c:numRef>
              <c:f>工作表1!$B$2:$B$6</c:f>
              <c:numCache>
                <c:formatCode>General</c:formatCode>
                <c:ptCount val="5"/>
                <c:pt idx="0">
                  <c:v>0.6</c:v>
                </c:pt>
                <c:pt idx="1">
                  <c:v>0.6</c:v>
                </c:pt>
                <c:pt idx="2">
                  <c:v>0.6</c:v>
                </c:pt>
                <c:pt idx="3">
                  <c:v>0.9</c:v>
                </c:pt>
                <c:pt idx="4">
                  <c:v>0.7</c:v>
                </c:pt>
              </c:numCache>
            </c:numRef>
          </c:val>
        </c:ser>
        <c:ser>
          <c:idx val="1"/>
          <c:order val="1"/>
          <c:tx>
            <c:strRef>
              <c:f>工作表1!$C$1</c:f>
              <c:strCache>
                <c:ptCount val="1"/>
                <c:pt idx="0">
                  <c:v>Aalo</c:v>
                </c:pt>
              </c:strCache>
            </c:strRef>
          </c:tx>
          <c:spPr>
            <a:solidFill>
              <a:schemeClr val="accent2"/>
            </a:solidFill>
            <a:ln>
              <a:noFill/>
            </a:ln>
            <a:effectLst/>
          </c:spPr>
          <c:invertIfNegative val="0"/>
          <c:cat>
            <c:strRef>
              <c:f>工作表1!$A$2:$A$6</c:f>
              <c:strCache>
                <c:ptCount val="5"/>
                <c:pt idx="0">
                  <c:v>S-N</c:v>
                </c:pt>
                <c:pt idx="1">
                  <c:v>L-N</c:v>
                </c:pt>
                <c:pt idx="2">
                  <c:v>S-W</c:v>
                </c:pt>
                <c:pt idx="3">
                  <c:v>L-W</c:v>
                </c:pt>
                <c:pt idx="4">
                  <c:v>ALL</c:v>
                </c:pt>
              </c:strCache>
            </c:strRef>
          </c:cat>
          <c:val>
            <c:numRef>
              <c:f>工作表1!$C$2:$C$6</c:f>
              <c:numCache>
                <c:formatCode>General</c:formatCode>
                <c:ptCount val="5"/>
                <c:pt idx="0">
                  <c:v>1.5</c:v>
                </c:pt>
                <c:pt idx="1">
                  <c:v>1.2</c:v>
                </c:pt>
                <c:pt idx="2">
                  <c:v>0.7</c:v>
                </c:pt>
                <c:pt idx="3">
                  <c:v>0.8</c:v>
                </c:pt>
                <c:pt idx="4">
                  <c:v>0.8</c:v>
                </c:pt>
              </c:numCache>
            </c:numRef>
          </c:val>
        </c:ser>
        <c:ser>
          <c:idx val="2"/>
          <c:order val="2"/>
          <c:tx>
            <c:strRef>
              <c:f>工作表1!$D$1</c:f>
              <c:strCache>
                <c:ptCount val="1"/>
                <c:pt idx="0">
                  <c:v>Varys</c:v>
                </c:pt>
              </c:strCache>
            </c:strRef>
          </c:tx>
          <c:spPr>
            <a:solidFill>
              <a:schemeClr val="accent3"/>
            </a:solidFill>
            <a:ln>
              <a:noFill/>
            </a:ln>
            <a:effectLst/>
          </c:spPr>
          <c:invertIfNegative val="0"/>
          <c:cat>
            <c:strRef>
              <c:f>工作表1!$A$2:$A$6</c:f>
              <c:strCache>
                <c:ptCount val="5"/>
                <c:pt idx="0">
                  <c:v>S-N</c:v>
                </c:pt>
                <c:pt idx="1">
                  <c:v>L-N</c:v>
                </c:pt>
                <c:pt idx="2">
                  <c:v>S-W</c:v>
                </c:pt>
                <c:pt idx="3">
                  <c:v>L-W</c:v>
                </c:pt>
                <c:pt idx="4">
                  <c:v>ALL</c:v>
                </c:pt>
              </c:strCache>
            </c:strRef>
          </c:cat>
          <c:val>
            <c:numRef>
              <c:f>工作表1!$D$2:$D$6</c:f>
              <c:numCache>
                <c:formatCode>General</c:formatCode>
                <c:ptCount val="5"/>
                <c:pt idx="0">
                  <c:v>2.4</c:v>
                </c:pt>
                <c:pt idx="1">
                  <c:v>1.6</c:v>
                </c:pt>
                <c:pt idx="2">
                  <c:v>0.9</c:v>
                </c:pt>
                <c:pt idx="3">
                  <c:v>1.0</c:v>
                </c:pt>
                <c:pt idx="4">
                  <c:v>1.1</c:v>
                </c:pt>
              </c:numCache>
            </c:numRef>
          </c:val>
        </c:ser>
        <c:ser>
          <c:idx val="3"/>
          <c:order val="3"/>
          <c:tx>
            <c:strRef>
              <c:f>工作表1!$E$1</c:f>
              <c:strCache>
                <c:ptCount val="1"/>
                <c:pt idx="0">
                  <c:v>Yosemite</c:v>
                </c:pt>
              </c:strCache>
            </c:strRef>
          </c:tx>
          <c:spPr>
            <a:solidFill>
              <a:schemeClr val="accent4"/>
            </a:solidFill>
            <a:ln>
              <a:noFill/>
            </a:ln>
            <a:effectLst/>
          </c:spPr>
          <c:invertIfNegative val="0"/>
          <c:cat>
            <c:strRef>
              <c:f>工作表1!$A$2:$A$6</c:f>
              <c:strCache>
                <c:ptCount val="5"/>
                <c:pt idx="0">
                  <c:v>S-N</c:v>
                </c:pt>
                <c:pt idx="1">
                  <c:v>L-N</c:v>
                </c:pt>
                <c:pt idx="2">
                  <c:v>S-W</c:v>
                </c:pt>
                <c:pt idx="3">
                  <c:v>L-W</c:v>
                </c:pt>
                <c:pt idx="4">
                  <c:v>ALL</c:v>
                </c:pt>
              </c:strCache>
            </c:strRef>
          </c:cat>
          <c:val>
            <c:numRef>
              <c:f>工作表1!$E$2:$E$6</c:f>
              <c:numCache>
                <c:formatCode>General</c:formatCode>
                <c:ptCount val="5"/>
                <c:pt idx="0">
                  <c:v>2.6</c:v>
                </c:pt>
                <c:pt idx="1">
                  <c:v>1.7</c:v>
                </c:pt>
                <c:pt idx="2">
                  <c:v>1.4</c:v>
                </c:pt>
                <c:pt idx="3">
                  <c:v>1.2</c:v>
                </c:pt>
                <c:pt idx="4">
                  <c:v>1.4</c:v>
                </c:pt>
              </c:numCache>
            </c:numRef>
          </c:val>
        </c:ser>
        <c:dLbls>
          <c:showLegendKey val="0"/>
          <c:showVal val="0"/>
          <c:showCatName val="0"/>
          <c:showSerName val="0"/>
          <c:showPercent val="0"/>
          <c:showBubbleSize val="0"/>
        </c:dLbls>
        <c:gapWidth val="219"/>
        <c:overlap val="-27"/>
        <c:axId val="-2135556464"/>
        <c:axId val="-2135552960"/>
      </c:barChart>
      <c:catAx>
        <c:axId val="-213555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552960"/>
        <c:crosses val="autoZero"/>
        <c:auto val="1"/>
        <c:lblAlgn val="ctr"/>
        <c:lblOffset val="100"/>
        <c:noMultiLvlLbl val="0"/>
      </c:catAx>
      <c:valAx>
        <c:axId val="-2135552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556464"/>
        <c:crosses val="autoZero"/>
        <c:crossBetween val="between"/>
      </c:valAx>
      <c:spPr>
        <a:noFill/>
        <a:ln>
          <a:noFill/>
        </a:ln>
        <a:effectLst/>
      </c:spPr>
    </c:plotArea>
    <c:legend>
      <c:legendPos val="b"/>
      <c:layout>
        <c:manualLayout>
          <c:xMode val="edge"/>
          <c:yMode val="edge"/>
          <c:x val="0.182540875302001"/>
          <c:y val="0.89528564734689"/>
          <c:w val="0.686595869596621"/>
          <c:h val="0.104714352653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CDF-WCCT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Barrat</c:v>
                </c:pt>
              </c:strCache>
            </c:strRef>
          </c:tx>
          <c:spPr>
            <a:ln w="28575" cap="rnd">
              <a:solidFill>
                <a:schemeClr val="accent1"/>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666.6666666999976</c:v>
                </c:pt>
                <c:pt idx="7">
                  <c:v>777.7777778</c:v>
                </c:pt>
                <c:pt idx="8">
                  <c:v>888.8888889</c:v>
                </c:pt>
                <c:pt idx="9">
                  <c:v>1000.0</c:v>
                </c:pt>
              </c:numCache>
            </c:numRef>
          </c:cat>
          <c:val>
            <c:numRef>
              <c:f>工作表1!$B$2:$B$11</c:f>
              <c:numCache>
                <c:formatCode>General</c:formatCode>
                <c:ptCount val="10"/>
                <c:pt idx="0">
                  <c:v>0.0</c:v>
                </c:pt>
                <c:pt idx="1">
                  <c:v>0.783269962</c:v>
                </c:pt>
                <c:pt idx="2">
                  <c:v>0.826996198</c:v>
                </c:pt>
                <c:pt idx="3">
                  <c:v>0.844106464</c:v>
                </c:pt>
                <c:pt idx="4">
                  <c:v>0.865019011</c:v>
                </c:pt>
                <c:pt idx="5">
                  <c:v>0.884030418</c:v>
                </c:pt>
                <c:pt idx="6">
                  <c:v>0.88973384</c:v>
                </c:pt>
                <c:pt idx="7">
                  <c:v>0.893536122</c:v>
                </c:pt>
                <c:pt idx="8">
                  <c:v>0.903041825</c:v>
                </c:pt>
                <c:pt idx="9">
                  <c:v>0.908745247</c:v>
                </c:pt>
              </c:numCache>
            </c:numRef>
          </c:val>
          <c:smooth val="0"/>
        </c:ser>
        <c:ser>
          <c:idx val="1"/>
          <c:order val="1"/>
          <c:tx>
            <c:strRef>
              <c:f>工作表1!$C$1</c:f>
              <c:strCache>
                <c:ptCount val="1"/>
                <c:pt idx="0">
                  <c:v>Aalo</c:v>
                </c:pt>
              </c:strCache>
            </c:strRef>
          </c:tx>
          <c:spPr>
            <a:ln w="28575" cap="rnd">
              <a:solidFill>
                <a:schemeClr val="accent2"/>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666.6666666999976</c:v>
                </c:pt>
                <c:pt idx="7">
                  <c:v>777.7777778</c:v>
                </c:pt>
                <c:pt idx="8">
                  <c:v>888.8888889</c:v>
                </c:pt>
                <c:pt idx="9">
                  <c:v>1000.0</c:v>
                </c:pt>
              </c:numCache>
            </c:numRef>
          </c:cat>
          <c:val>
            <c:numRef>
              <c:f>工作表1!$C$2:$C$11</c:f>
              <c:numCache>
                <c:formatCode>General</c:formatCode>
                <c:ptCount val="10"/>
                <c:pt idx="0">
                  <c:v>0.0</c:v>
                </c:pt>
                <c:pt idx="1">
                  <c:v>0.596958175</c:v>
                </c:pt>
                <c:pt idx="2">
                  <c:v>0.652091255</c:v>
                </c:pt>
                <c:pt idx="3">
                  <c:v>0.688212928</c:v>
                </c:pt>
                <c:pt idx="4">
                  <c:v>0.709125475</c:v>
                </c:pt>
                <c:pt idx="5">
                  <c:v>0.731939163</c:v>
                </c:pt>
                <c:pt idx="6">
                  <c:v>0.752851711</c:v>
                </c:pt>
                <c:pt idx="7">
                  <c:v>0.760456274</c:v>
                </c:pt>
                <c:pt idx="8">
                  <c:v>0.773764259</c:v>
                </c:pt>
                <c:pt idx="9">
                  <c:v>0.787072243</c:v>
                </c:pt>
              </c:numCache>
            </c:numRef>
          </c:val>
          <c:smooth val="0"/>
        </c:ser>
        <c:ser>
          <c:idx val="2"/>
          <c:order val="2"/>
          <c:tx>
            <c:strRef>
              <c:f>工作表1!$D$1</c:f>
              <c:strCache>
                <c:ptCount val="1"/>
                <c:pt idx="0">
                  <c:v>TCP</c:v>
                </c:pt>
              </c:strCache>
            </c:strRef>
          </c:tx>
          <c:spPr>
            <a:ln w="28575" cap="rnd">
              <a:solidFill>
                <a:schemeClr val="accent3"/>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666.6666666999976</c:v>
                </c:pt>
                <c:pt idx="7">
                  <c:v>777.7777778</c:v>
                </c:pt>
                <c:pt idx="8">
                  <c:v>888.8888889</c:v>
                </c:pt>
                <c:pt idx="9">
                  <c:v>1000.0</c:v>
                </c:pt>
              </c:numCache>
            </c:numRef>
          </c:cat>
          <c:val>
            <c:numRef>
              <c:f>工作表1!$D$2:$D$11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3"/>
          <c:order val="3"/>
          <c:tx>
            <c:strRef>
              <c:f>工作表1!$E$1</c:f>
              <c:strCache>
                <c:ptCount val="1"/>
                <c:pt idx="0">
                  <c:v>Varys</c:v>
                </c:pt>
              </c:strCache>
            </c:strRef>
          </c:tx>
          <c:spPr>
            <a:ln w="28575" cap="rnd">
              <a:solidFill>
                <a:schemeClr val="accent4"/>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666.6666666999976</c:v>
                </c:pt>
                <c:pt idx="7">
                  <c:v>777.7777778</c:v>
                </c:pt>
                <c:pt idx="8">
                  <c:v>888.8888889</c:v>
                </c:pt>
                <c:pt idx="9">
                  <c:v>1000.0</c:v>
                </c:pt>
              </c:numCache>
            </c:numRef>
          </c:cat>
          <c:val>
            <c:numRef>
              <c:f>工作表1!$E$2:$E$11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4"/>
          <c:order val="4"/>
          <c:tx>
            <c:strRef>
              <c:f>工作表1!$F$1</c:f>
              <c:strCache>
                <c:ptCount val="1"/>
                <c:pt idx="0">
                  <c:v>Yosemite</c:v>
                </c:pt>
              </c:strCache>
            </c:strRef>
          </c:tx>
          <c:spPr>
            <a:ln w="28575" cap="rnd">
              <a:solidFill>
                <a:schemeClr val="accent5"/>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666.6666666999976</c:v>
                </c:pt>
                <c:pt idx="7">
                  <c:v>777.7777778</c:v>
                </c:pt>
                <c:pt idx="8">
                  <c:v>888.8888889</c:v>
                </c:pt>
                <c:pt idx="9">
                  <c:v>1000.0</c:v>
                </c:pt>
              </c:numCache>
            </c:numRef>
          </c:cat>
          <c:val>
            <c:numRef>
              <c:f>工作表1!$F$2:$F$11</c:f>
              <c:numCache>
                <c:formatCode>General</c:formatCode>
                <c:ptCount val="10"/>
                <c:pt idx="0">
                  <c:v>0.0</c:v>
                </c:pt>
                <c:pt idx="1">
                  <c:v>0.800380228</c:v>
                </c:pt>
                <c:pt idx="2">
                  <c:v>0.86121673</c:v>
                </c:pt>
                <c:pt idx="3">
                  <c:v>0.872623574</c:v>
                </c:pt>
                <c:pt idx="4">
                  <c:v>0.88973384</c:v>
                </c:pt>
                <c:pt idx="5">
                  <c:v>0.903041825</c:v>
                </c:pt>
                <c:pt idx="6">
                  <c:v>0.910646388</c:v>
                </c:pt>
                <c:pt idx="7">
                  <c:v>0.914448669</c:v>
                </c:pt>
                <c:pt idx="8">
                  <c:v>0.922053232</c:v>
                </c:pt>
                <c:pt idx="9">
                  <c:v>0.929657795</c:v>
                </c:pt>
              </c:numCache>
            </c:numRef>
          </c:val>
          <c:smooth val="0"/>
        </c:ser>
        <c:dLbls>
          <c:showLegendKey val="0"/>
          <c:showVal val="0"/>
          <c:showCatName val="0"/>
          <c:showSerName val="0"/>
          <c:showPercent val="0"/>
          <c:showBubbleSize val="0"/>
        </c:dLbls>
        <c:smooth val="0"/>
        <c:axId val="-2135443552"/>
        <c:axId val="-2135425024"/>
      </c:lineChart>
      <c:catAx>
        <c:axId val="-2135443552"/>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425024"/>
        <c:crosses val="autoZero"/>
        <c:auto val="1"/>
        <c:lblAlgn val="ctr"/>
        <c:lblOffset val="100"/>
        <c:noMultiLvlLbl val="0"/>
      </c:catAx>
      <c:valAx>
        <c:axId val="-213542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5443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27ADD2-AF00-0C4B-91EC-4A5EC26DA737}" type="datetimeFigureOut">
              <a:rPr kumimoji="1" lang="zh-CN" altLang="en-US" smtClean="0"/>
              <a:t>18/3/12</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5D00BA-FC01-094E-ADC2-23309E7A5A99}" type="slidenum">
              <a:rPr kumimoji="1" lang="zh-CN" altLang="en-US" smtClean="0"/>
              <a:t>‹#›</a:t>
            </a:fld>
            <a:endParaRPr kumimoji="1" lang="zh-CN" altLang="en-US"/>
          </a:p>
        </p:txBody>
      </p:sp>
    </p:spTree>
    <p:extLst>
      <p:ext uri="{BB962C8B-B14F-4D97-AF65-F5344CB8AC3E}">
        <p14:creationId xmlns:p14="http://schemas.microsoft.com/office/powerpoint/2010/main" val="2207081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790CAD-37FE-C447-B44E-3765884BCD02}" type="datetimeFigureOut">
              <a:rPr kumimoji="1" lang="zh-CN" altLang="en-US" smtClean="0"/>
              <a:t>18/3/12</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F0913F-683A-8A44-8051-AD94C5261B5A}" type="slidenum">
              <a:rPr kumimoji="1" lang="zh-CN" altLang="en-US" smtClean="0"/>
              <a:t>‹#›</a:t>
            </a:fld>
            <a:endParaRPr kumimoji="1" lang="zh-CN" altLang="en-US"/>
          </a:p>
        </p:txBody>
      </p:sp>
    </p:spTree>
    <p:extLst>
      <p:ext uri="{BB962C8B-B14F-4D97-AF65-F5344CB8AC3E}">
        <p14:creationId xmlns:p14="http://schemas.microsoft.com/office/powerpoint/2010/main" val="5481183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a:t>
            </a:fld>
            <a:endParaRPr kumimoji="1" lang="zh-CN" altLang="en-US"/>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10</a:t>
            </a:fld>
            <a:endParaRPr kumimoji="1" lang="zh-CN" altLang="en-US"/>
          </a:p>
        </p:txBody>
      </p:sp>
    </p:spTree>
    <p:extLst>
      <p:ext uri="{BB962C8B-B14F-4D97-AF65-F5344CB8AC3E}">
        <p14:creationId xmlns:p14="http://schemas.microsoft.com/office/powerpoint/2010/main" val="53267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11</a:t>
            </a:fld>
            <a:endParaRPr kumimoji="1" lang="zh-CN" altLang="en-US"/>
          </a:p>
        </p:txBody>
      </p:sp>
    </p:spTree>
    <p:extLst>
      <p:ext uri="{BB962C8B-B14F-4D97-AF65-F5344CB8AC3E}">
        <p14:creationId xmlns:p14="http://schemas.microsoft.com/office/powerpoint/2010/main" val="169848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数据中心中应用传输存在的问题：计算模型</a:t>
            </a:r>
            <a:r>
              <a:rPr kumimoji="1" lang="en-US" altLang="zh-CN" dirty="0" smtClean="0"/>
              <a:t>map-reduce</a:t>
            </a:r>
            <a:r>
              <a:rPr kumimoji="1" lang="zh-CN" altLang="en-US" dirty="0" smtClean="0"/>
              <a:t>，数据流回应基本是同时返回的，由于高并发，导致大量丢包</a:t>
            </a:r>
          </a:p>
          <a:p>
            <a:r>
              <a:rPr kumimoji="1" lang="zh-CN" altLang="en-US" dirty="0" smtClean="0"/>
              <a:t>传统的传输协议</a:t>
            </a:r>
            <a:r>
              <a:rPr kumimoji="1" lang="en-US" altLang="zh-CN" dirty="0" smtClean="0"/>
              <a:t>TCP</a:t>
            </a:r>
            <a:r>
              <a:rPr kumimoji="1" lang="zh-CN" altLang="en-US" dirty="0" smtClean="0"/>
              <a:t>，使得路由器缓冲区很大，导致延迟高</a:t>
            </a:r>
          </a:p>
          <a:p>
            <a:r>
              <a:rPr kumimoji="1" lang="zh-CN" altLang="en-US" dirty="0" smtClean="0"/>
              <a:t>不同的应用对网络资源的需求是不同的，公平的策略，难以满足所有应用需求</a:t>
            </a:r>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12</a:t>
            </a:fld>
            <a:endParaRPr kumimoji="1" lang="zh-CN" altLang="en-US"/>
          </a:p>
        </p:txBody>
      </p:sp>
    </p:spTree>
    <p:extLst>
      <p:ext uri="{BB962C8B-B14F-4D97-AF65-F5344CB8AC3E}">
        <p14:creationId xmlns:p14="http://schemas.microsoft.com/office/powerpoint/2010/main" val="492067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14</a:t>
            </a:fld>
            <a:endParaRPr kumimoji="1" lang="zh-CN" altLang="en-US"/>
          </a:p>
        </p:txBody>
      </p:sp>
    </p:spTree>
    <p:extLst>
      <p:ext uri="{BB962C8B-B14F-4D97-AF65-F5344CB8AC3E}">
        <p14:creationId xmlns:p14="http://schemas.microsoft.com/office/powerpoint/2010/main" val="53249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15</a:t>
            </a:fld>
            <a:endParaRPr kumimoji="1" lang="zh-CN" altLang="en-US"/>
          </a:p>
        </p:txBody>
      </p:sp>
    </p:spTree>
    <p:extLst>
      <p:ext uri="{BB962C8B-B14F-4D97-AF65-F5344CB8AC3E}">
        <p14:creationId xmlns:p14="http://schemas.microsoft.com/office/powerpoint/2010/main" val="15925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改成时间轴好一些，内部的关系没体现出来，历史研究的脉络</a:t>
            </a:r>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16</a:t>
            </a:fld>
            <a:endParaRPr kumimoji="1" lang="zh-CN" altLang="en-US"/>
          </a:p>
        </p:txBody>
      </p:sp>
    </p:spTree>
    <p:extLst>
      <p:ext uri="{BB962C8B-B14F-4D97-AF65-F5344CB8AC3E}">
        <p14:creationId xmlns:p14="http://schemas.microsoft.com/office/powerpoint/2010/main" val="480298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结合上面的看一下</a:t>
            </a:r>
            <a:r>
              <a:rPr kumimoji="1" lang="en-US" altLang="zh-CN" dirty="0" smtClean="0"/>
              <a:t>,</a:t>
            </a:r>
            <a:r>
              <a:rPr kumimoji="1" lang="zh-CN" altLang="en-US" dirty="0" smtClean="0"/>
              <a:t>用表格</a:t>
            </a:r>
            <a:endParaRPr kumimoji="1" lang="zh-CN" altLang="en-US" dirty="0"/>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17</a:t>
            </a:fld>
            <a:endParaRPr kumimoji="1" lang="zh-CN" altLang="en-US"/>
          </a:p>
        </p:txBody>
      </p:sp>
    </p:spTree>
    <p:extLst>
      <p:ext uri="{BB962C8B-B14F-4D97-AF65-F5344CB8AC3E}">
        <p14:creationId xmlns:p14="http://schemas.microsoft.com/office/powerpoint/2010/main" val="52930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好好弄一下，不够准确</a:t>
            </a:r>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18</a:t>
            </a:fld>
            <a:endParaRPr kumimoji="1" lang="zh-CN" altLang="en-US"/>
          </a:p>
        </p:txBody>
      </p:sp>
    </p:spTree>
    <p:extLst>
      <p:ext uri="{BB962C8B-B14F-4D97-AF65-F5344CB8AC3E}">
        <p14:creationId xmlns:p14="http://schemas.microsoft.com/office/powerpoint/2010/main" val="1970090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19</a:t>
            </a:fld>
            <a:endParaRPr kumimoji="1" lang="zh-CN" altLang="en-US"/>
          </a:p>
        </p:txBody>
      </p:sp>
    </p:spTree>
    <p:extLst>
      <p:ext uri="{BB962C8B-B14F-4D97-AF65-F5344CB8AC3E}">
        <p14:creationId xmlns:p14="http://schemas.microsoft.com/office/powerpoint/2010/main" val="124915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单一目标：写出来，写清楚</a:t>
            </a:r>
            <a:r>
              <a:rPr kumimoji="1" lang="en-US" altLang="zh-CN" dirty="0" smtClean="0"/>
              <a:t>,</a:t>
            </a:r>
            <a:r>
              <a:rPr kumimoji="1" lang="zh-CN" altLang="en-US" dirty="0" smtClean="0"/>
              <a:t>两个的关系</a:t>
            </a:r>
          </a:p>
          <a:p>
            <a:r>
              <a:rPr kumimoji="1" lang="en-US" altLang="zh-CN" dirty="0" smtClean="0"/>
              <a:t>flow</a:t>
            </a:r>
            <a:r>
              <a:rPr kumimoji="1" lang="zh-CN" altLang="en-US" dirty="0" smtClean="0"/>
              <a:t> 级别，</a:t>
            </a:r>
            <a:r>
              <a:rPr kumimoji="1" lang="en-US" altLang="zh-CN" dirty="0" smtClean="0"/>
              <a:t>task</a:t>
            </a:r>
            <a:r>
              <a:rPr kumimoji="1" lang="zh-CN" altLang="en-US" dirty="0" smtClean="0"/>
              <a:t> 级别</a:t>
            </a:r>
          </a:p>
          <a:p>
            <a:r>
              <a:rPr kumimoji="1" lang="zh-CN" altLang="en-US" dirty="0" smtClean="0"/>
              <a:t>信息知，未知</a:t>
            </a:r>
          </a:p>
          <a:p>
            <a:endParaRPr kumimoji="1" lang="zh-CN" altLang="en-US" dirty="0" smtClean="0"/>
          </a:p>
          <a:p>
            <a:endParaRPr kumimoji="1" lang="zh-CN" altLang="en-US" dirty="0" smtClean="0"/>
          </a:p>
          <a:p>
            <a:r>
              <a:rPr kumimoji="1" lang="zh-CN" altLang="en-US" dirty="0" smtClean="0"/>
              <a:t>改改角度</a:t>
            </a:r>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20</a:t>
            </a:fld>
            <a:endParaRPr kumimoji="1" lang="zh-CN" altLang="en-US"/>
          </a:p>
        </p:txBody>
      </p:sp>
    </p:spTree>
    <p:extLst>
      <p:ext uri="{BB962C8B-B14F-4D97-AF65-F5344CB8AC3E}">
        <p14:creationId xmlns:p14="http://schemas.microsoft.com/office/powerpoint/2010/main" val="149258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a:t>
            </a:fld>
            <a:endParaRPr kumimoji="1" lang="zh-CN" altLang="en-US"/>
          </a:p>
        </p:txBody>
      </p:sp>
    </p:spTree>
    <p:extLst>
      <p:ext uri="{BB962C8B-B14F-4D97-AF65-F5344CB8AC3E}">
        <p14:creationId xmlns:p14="http://schemas.microsoft.com/office/powerpoint/2010/main" val="1605894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21</a:t>
            </a:fld>
            <a:endParaRPr kumimoji="1" lang="zh-CN" altLang="en-US"/>
          </a:p>
        </p:txBody>
      </p:sp>
    </p:spTree>
    <p:extLst>
      <p:ext uri="{BB962C8B-B14F-4D97-AF65-F5344CB8AC3E}">
        <p14:creationId xmlns:p14="http://schemas.microsoft.com/office/powerpoint/2010/main" val="626642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两个模型，每个模型两个方案，两个方案</a:t>
            </a:r>
          </a:p>
          <a:p>
            <a:r>
              <a:rPr kumimoji="1" lang="zh-CN" altLang="en-US" dirty="0" smtClean="0"/>
              <a:t>两大场景</a:t>
            </a:r>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22</a:t>
            </a:fld>
            <a:endParaRPr kumimoji="1" lang="zh-CN" altLang="en-US"/>
          </a:p>
        </p:txBody>
      </p:sp>
    </p:spTree>
    <p:extLst>
      <p:ext uri="{BB962C8B-B14F-4D97-AF65-F5344CB8AC3E}">
        <p14:creationId xmlns:p14="http://schemas.microsoft.com/office/powerpoint/2010/main" val="895873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24</a:t>
            </a:fld>
            <a:endParaRPr kumimoji="1" lang="zh-CN" altLang="en-US"/>
          </a:p>
        </p:txBody>
      </p:sp>
    </p:spTree>
    <p:extLst>
      <p:ext uri="{BB962C8B-B14F-4D97-AF65-F5344CB8AC3E}">
        <p14:creationId xmlns:p14="http://schemas.microsoft.com/office/powerpoint/2010/main" val="965620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25</a:t>
            </a:fld>
            <a:endParaRPr kumimoji="1" lang="zh-CN" altLang="en-US"/>
          </a:p>
        </p:txBody>
      </p:sp>
    </p:spTree>
    <p:extLst>
      <p:ext uri="{BB962C8B-B14F-4D97-AF65-F5344CB8AC3E}">
        <p14:creationId xmlns:p14="http://schemas.microsoft.com/office/powerpoint/2010/main" val="464661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26</a:t>
            </a:fld>
            <a:endParaRPr kumimoji="1" lang="zh-CN" altLang="en-US"/>
          </a:p>
        </p:txBody>
      </p:sp>
    </p:spTree>
    <p:extLst>
      <p:ext uri="{BB962C8B-B14F-4D97-AF65-F5344CB8AC3E}">
        <p14:creationId xmlns:p14="http://schemas.microsoft.com/office/powerpoint/2010/main" val="153845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这里出了什么论文说清楚，把论文这里写清楚</a:t>
            </a:r>
            <a:r>
              <a:rPr kumimoji="1" lang="en-US" altLang="zh-CN" dirty="0" smtClean="0"/>
              <a:t>15-20</a:t>
            </a:r>
            <a:endParaRPr kumimoji="1" lang="zh-CN" altLang="en-US" dirty="0"/>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32</a:t>
            </a:fld>
            <a:endParaRPr kumimoji="1" lang="zh-CN" altLang="en-US"/>
          </a:p>
        </p:txBody>
      </p:sp>
    </p:spTree>
    <p:extLst>
      <p:ext uri="{BB962C8B-B14F-4D97-AF65-F5344CB8AC3E}">
        <p14:creationId xmlns:p14="http://schemas.microsoft.com/office/powerpoint/2010/main" val="1732940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33</a:t>
            </a:fld>
            <a:endParaRPr kumimoji="1" lang="zh-CN" altLang="en-US"/>
          </a:p>
        </p:txBody>
      </p:sp>
    </p:spTree>
    <p:extLst>
      <p:ext uri="{BB962C8B-B14F-4D97-AF65-F5344CB8AC3E}">
        <p14:creationId xmlns:p14="http://schemas.microsoft.com/office/powerpoint/2010/main" val="1956246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34</a:t>
            </a:fld>
            <a:endParaRPr kumimoji="1" lang="zh-CN" altLang="en-US"/>
          </a:p>
        </p:txBody>
      </p:sp>
    </p:spTree>
    <p:extLst>
      <p:ext uri="{BB962C8B-B14F-4D97-AF65-F5344CB8AC3E}">
        <p14:creationId xmlns:p14="http://schemas.microsoft.com/office/powerpoint/2010/main" val="61798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35</a:t>
            </a:fld>
            <a:endParaRPr kumimoji="1" lang="zh-CN" altLang="en-US"/>
          </a:p>
        </p:txBody>
      </p:sp>
    </p:spTree>
    <p:extLst>
      <p:ext uri="{BB962C8B-B14F-4D97-AF65-F5344CB8AC3E}">
        <p14:creationId xmlns:p14="http://schemas.microsoft.com/office/powerpoint/2010/main" val="1255251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37</a:t>
            </a:fld>
            <a:endParaRPr kumimoji="1" lang="zh-CN" altLang="en-US"/>
          </a:p>
        </p:txBody>
      </p:sp>
    </p:spTree>
    <p:extLst>
      <p:ext uri="{BB962C8B-B14F-4D97-AF65-F5344CB8AC3E}">
        <p14:creationId xmlns:p14="http://schemas.microsoft.com/office/powerpoint/2010/main" val="19395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a:t>
            </a:fld>
            <a:endParaRPr kumimoji="1" lang="zh-CN" altLang="en-US"/>
          </a:p>
        </p:txBody>
      </p:sp>
    </p:spTree>
    <p:extLst>
      <p:ext uri="{BB962C8B-B14F-4D97-AF65-F5344CB8AC3E}">
        <p14:creationId xmlns:p14="http://schemas.microsoft.com/office/powerpoint/2010/main" val="1987231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44</a:t>
            </a:fld>
            <a:endParaRPr kumimoji="1" lang="zh-CN" altLang="en-US"/>
          </a:p>
        </p:txBody>
      </p:sp>
    </p:spTree>
    <p:extLst>
      <p:ext uri="{BB962C8B-B14F-4D97-AF65-F5344CB8AC3E}">
        <p14:creationId xmlns:p14="http://schemas.microsoft.com/office/powerpoint/2010/main" val="1588677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45</a:t>
            </a:fld>
            <a:endParaRPr kumimoji="1" lang="zh-CN" altLang="en-US"/>
          </a:p>
        </p:txBody>
      </p:sp>
    </p:spTree>
    <p:extLst>
      <p:ext uri="{BB962C8B-B14F-4D97-AF65-F5344CB8AC3E}">
        <p14:creationId xmlns:p14="http://schemas.microsoft.com/office/powerpoint/2010/main" val="1273972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5230A9A-2637-4F4B-B8F8-240F39B08293}" type="slidenum">
              <a:rPr lang="en-US" smtClean="0"/>
              <a:t>46</a:t>
            </a:fld>
            <a:endParaRPr lang="en-US"/>
          </a:p>
        </p:txBody>
      </p:sp>
    </p:spTree>
    <p:extLst>
      <p:ext uri="{BB962C8B-B14F-4D97-AF65-F5344CB8AC3E}">
        <p14:creationId xmlns:p14="http://schemas.microsoft.com/office/powerpoint/2010/main" val="61054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49</a:t>
            </a:fld>
            <a:endParaRPr kumimoji="1" lang="zh-CN" altLang="en-US"/>
          </a:p>
        </p:txBody>
      </p:sp>
    </p:spTree>
    <p:extLst>
      <p:ext uri="{BB962C8B-B14F-4D97-AF65-F5344CB8AC3E}">
        <p14:creationId xmlns:p14="http://schemas.microsoft.com/office/powerpoint/2010/main" val="98760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55</a:t>
            </a:fld>
            <a:endParaRPr kumimoji="1" lang="zh-CN" altLang="en-US"/>
          </a:p>
        </p:txBody>
      </p:sp>
    </p:spTree>
    <p:extLst>
      <p:ext uri="{BB962C8B-B14F-4D97-AF65-F5344CB8AC3E}">
        <p14:creationId xmlns:p14="http://schemas.microsoft.com/office/powerpoint/2010/main" val="991034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56</a:t>
            </a:fld>
            <a:endParaRPr kumimoji="1" lang="zh-CN" altLang="en-US"/>
          </a:p>
        </p:txBody>
      </p:sp>
    </p:spTree>
    <p:extLst>
      <p:ext uri="{BB962C8B-B14F-4D97-AF65-F5344CB8AC3E}">
        <p14:creationId xmlns:p14="http://schemas.microsoft.com/office/powerpoint/2010/main" val="1994120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57</a:t>
            </a:fld>
            <a:endParaRPr kumimoji="1" lang="zh-CN" altLang="en-US"/>
          </a:p>
        </p:txBody>
      </p:sp>
    </p:spTree>
    <p:extLst>
      <p:ext uri="{BB962C8B-B14F-4D97-AF65-F5344CB8AC3E}">
        <p14:creationId xmlns:p14="http://schemas.microsoft.com/office/powerpoint/2010/main" val="218743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58</a:t>
            </a:fld>
            <a:endParaRPr kumimoji="1" lang="zh-CN" altLang="en-US"/>
          </a:p>
        </p:txBody>
      </p:sp>
    </p:spTree>
    <p:extLst>
      <p:ext uri="{BB962C8B-B14F-4D97-AF65-F5344CB8AC3E}">
        <p14:creationId xmlns:p14="http://schemas.microsoft.com/office/powerpoint/2010/main" val="1600229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60</a:t>
            </a:fld>
            <a:endParaRPr kumimoji="1" lang="zh-CN" altLang="en-US"/>
          </a:p>
        </p:txBody>
      </p:sp>
    </p:spTree>
    <p:extLst>
      <p:ext uri="{BB962C8B-B14F-4D97-AF65-F5344CB8AC3E}">
        <p14:creationId xmlns:p14="http://schemas.microsoft.com/office/powerpoint/2010/main" val="25152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61</a:t>
            </a:fld>
            <a:endParaRPr kumimoji="1" lang="zh-CN" altLang="en-US"/>
          </a:p>
        </p:txBody>
      </p:sp>
    </p:spTree>
    <p:extLst>
      <p:ext uri="{BB962C8B-B14F-4D97-AF65-F5344CB8AC3E}">
        <p14:creationId xmlns:p14="http://schemas.microsoft.com/office/powerpoint/2010/main" val="205427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a:t>
            </a:fld>
            <a:endParaRPr kumimoji="1" lang="zh-CN" altLang="en-US"/>
          </a:p>
        </p:txBody>
      </p:sp>
    </p:spTree>
    <p:extLst>
      <p:ext uri="{BB962C8B-B14F-4D97-AF65-F5344CB8AC3E}">
        <p14:creationId xmlns:p14="http://schemas.microsoft.com/office/powerpoint/2010/main" val="1784639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Social networking and e-commerce activities are popular these days and more and more data are stored in the online storage. Also, businesses are relying on big data analytics for business intelligence and are migrating their traditional IT infrastructure to the cloud. In this trend, cloud storage services like Amazon’s Cloud drive, Apple’s iCloud, </a:t>
            </a:r>
            <a:r>
              <a:rPr lang="en-US" altLang="zh-CN" sz="1200" kern="1200" dirty="0" err="1" smtClean="0">
                <a:solidFill>
                  <a:schemeClr val="tx1"/>
                </a:solidFill>
                <a:effectLst/>
                <a:latin typeface="+mn-lt"/>
                <a:ea typeface="+mn-ea"/>
                <a:cs typeface="+mn-cs"/>
              </a:rPr>
              <a:t>DropBox</a:t>
            </a:r>
            <a:r>
              <a:rPr lang="en-US" altLang="zh-CN" sz="1200" kern="1200" dirty="0" smtClean="0">
                <a:solidFill>
                  <a:schemeClr val="tx1"/>
                </a:solidFill>
                <a:effectLst/>
                <a:latin typeface="+mn-lt"/>
                <a:ea typeface="+mn-ea"/>
                <a:cs typeface="+mn-cs"/>
              </a:rPr>
              <a:t>, Google Drive, Microsoft’s SkyDrive, AT&amp;T Locker stores redundant information on distributed servers to increase reliability for storage systems </a:t>
            </a:r>
            <a:endParaRPr lang="en-US" altLang="zh-CN" dirty="0" smtClean="0"/>
          </a:p>
          <a:p>
            <a:endParaRPr kumimoji="1" lang="zh-CN" altLang="en-US" dirty="0" smtClean="0"/>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Erasure coding has been widely used by companies such as Google and Facebook [23] [27], since it provides space- optimal data redundancy to protect against data loss. In erasure coding storage system, (n, k) MDS erasure code is used to divide file into n chunks. When a user fetches the file, any subset of k out of n chunks are needed to reconstruct it </a:t>
            </a:r>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62</a:t>
            </a:fld>
            <a:endParaRPr kumimoji="1" lang="zh-CN" altLang="en-US"/>
          </a:p>
        </p:txBody>
      </p:sp>
    </p:spTree>
    <p:extLst>
      <p:ext uri="{BB962C8B-B14F-4D97-AF65-F5344CB8AC3E}">
        <p14:creationId xmlns:p14="http://schemas.microsoft.com/office/powerpoint/2010/main" val="1126737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can see two processes affect the accessing latency of the distributed erasure coding storage system. Firstly, inefficient </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t>
            </a:r>
            <a:r>
              <a:rPr lang="en-US" altLang="zh-CN" sz="1200" kern="1200" dirty="0" smtClean="0">
                <a:solidFill>
                  <a:schemeClr val="tx1"/>
                </a:solidFill>
                <a:effectLst/>
                <a:latin typeface="+mn-lt"/>
                <a:ea typeface="+mn-ea"/>
                <a:cs typeface="+mn-cs"/>
              </a:rPr>
              <a:t>ource selection can lead to flows conflict at server nodes</a:t>
            </a:r>
            <a:r>
              <a:rPr lang="zh-CN" altLang="en-US"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random source selection will make some nodes have heavy load and this will magnify latency.</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tcp</a:t>
            </a:r>
            <a:r>
              <a:rPr lang="en-US" altLang="zh-CN" sz="1200" kern="1200" dirty="0" smtClean="0">
                <a:solidFill>
                  <a:schemeClr val="tx1"/>
                </a:solidFill>
                <a:effectLst/>
                <a:latin typeface="+mn-lt"/>
                <a:ea typeface="+mn-ea"/>
                <a:cs typeface="+mn-cs"/>
              </a:rPr>
              <a:t> is not a good choice for distributed storage system. TCP is fair transfer method, but in erasure coding storage system, a file can be reconstructed only when the client receives all the chunks. </a:t>
            </a:r>
            <a:endParaRPr kumimoji="1"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this paper, we try to minimize average file access time (FAT) for distributed erasure coding storage system. We joint source selection and trunk transfer together to optimize.</a:t>
            </a:r>
            <a:endParaRPr kumimoji="1"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63</a:t>
            </a:fld>
            <a:endParaRPr kumimoji="1" lang="zh-CN" altLang="en-US"/>
          </a:p>
        </p:txBody>
      </p:sp>
    </p:spTree>
    <p:extLst>
      <p:ext uri="{BB962C8B-B14F-4D97-AF65-F5344CB8AC3E}">
        <p14:creationId xmlns:p14="http://schemas.microsoft.com/office/powerpoint/2010/main" val="63179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consider two files A and B, both encoded and stored at n = 3 machines. A request to retrieve file A can be completed after it is successfully processed by 2 distinct nodes chosen from {S1, S2, S3}. It is similar for file B, which can be chosen from {S2, S3, S4}. To simplify the problem, we assume capacity of all links is 1 and chunk size of file A and file B is also 1. Firstly, we consider two requests RA and RB that arrive simultaneously at t = 0 to fetch file A and file B respectively. For RA, file A has 3 source selection options: (S1, S2), (S1, S3), (S2, S3), while file B has (S2, S3), (S2, S4), (S3, S4). If the scheduler uses random source selection, a common case maybe RA chooses (S 2, S 3) and RB chooses (S 3, S 4). If the transfer policy is TCP, then </a:t>
            </a:r>
            <a:r>
              <a:rPr lang="en-US" altLang="zh-CN" sz="1200" kern="1200" dirty="0" err="1" smtClean="0">
                <a:solidFill>
                  <a:schemeClr val="tx1"/>
                </a:solidFill>
                <a:effectLst/>
                <a:latin typeface="+mn-lt"/>
                <a:ea typeface="+mn-ea"/>
                <a:cs typeface="+mn-cs"/>
              </a:rPr>
              <a:t>thefileaccesstimeforRA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istA</a:t>
            </a:r>
            <a:r>
              <a:rPr lang="en-US" altLang="zh-CN" sz="1200" kern="1200" dirty="0" smtClean="0">
                <a:solidFill>
                  <a:schemeClr val="tx1"/>
                </a:solidFill>
                <a:effectLst/>
                <a:latin typeface="+mn-lt"/>
                <a:ea typeface="+mn-ea"/>
                <a:cs typeface="+mn-cs"/>
              </a:rPr>
              <a:t> =2andforRB </a:t>
            </a:r>
            <a:r>
              <a:rPr lang="en-US" altLang="zh-CN" sz="1200" kern="1200" dirty="0" err="1" smtClean="0">
                <a:solidFill>
                  <a:schemeClr val="tx1"/>
                </a:solidFill>
                <a:effectLst/>
                <a:latin typeface="+mn-lt"/>
                <a:ea typeface="+mn-ea"/>
                <a:cs typeface="+mn-cs"/>
              </a:rPr>
              <a:t>istB</a:t>
            </a:r>
            <a:r>
              <a:rPr lang="en-US" altLang="zh-CN" sz="1200" kern="1200" dirty="0" smtClean="0">
                <a:solidFill>
                  <a:schemeClr val="tx1"/>
                </a:solidFill>
                <a:effectLst/>
                <a:latin typeface="+mn-lt"/>
                <a:ea typeface="+mn-ea"/>
                <a:cs typeface="+mn-cs"/>
              </a:rPr>
              <a:t> =2. The AFAT(average file access time) is 2. However, if RA chooses (S1, S2) and RB chooses (S3, S4), the AFAT is 1. From the simple example, we can see, for the erasure coding storage system, efficient source selection for request can reduce AFAT, thus user experience will be better. </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What’s more, only </a:t>
            </a:r>
            <a:r>
              <a:rPr lang="en-US" altLang="zh-CN" sz="1200" kern="1200" dirty="0" err="1" smtClean="0">
                <a:solidFill>
                  <a:schemeClr val="tx1"/>
                </a:solidFill>
                <a:effectLst/>
                <a:latin typeface="+mn-lt"/>
                <a:ea typeface="+mn-ea"/>
                <a:cs typeface="+mn-cs"/>
              </a:rPr>
              <a:t>tcp</a:t>
            </a:r>
            <a:r>
              <a:rPr lang="en-US" altLang="zh-CN" sz="1200" kern="1200" dirty="0" smtClean="0">
                <a:solidFill>
                  <a:schemeClr val="tx1"/>
                </a:solidFill>
                <a:effectLst/>
                <a:latin typeface="+mn-lt"/>
                <a:ea typeface="+mn-ea"/>
                <a:cs typeface="+mn-cs"/>
              </a:rPr>
              <a:t>-fair transfer is not enough for the distributed storage system. Just think the simple case, there are two request for file A, RA1 arrives at t = 0 and RA2 arrives at t = 0.1. RA1 chooses(S1,S2) as the sources and RA2 chooses (S2,S3) as the sources. For TCP transfer, FAT( file </a:t>
            </a:r>
            <a:r>
              <a:rPr lang="en-US" altLang="zh-CN" sz="1200" kern="1200" dirty="0" err="1" smtClean="0">
                <a:solidFill>
                  <a:schemeClr val="tx1"/>
                </a:solidFill>
                <a:effectLst/>
                <a:latin typeface="+mn-lt"/>
                <a:ea typeface="+mn-ea"/>
                <a:cs typeface="+mn-cs"/>
              </a:rPr>
              <a:t>accesstime</a:t>
            </a:r>
            <a:r>
              <a:rPr lang="en-US" altLang="zh-CN" sz="1200" kern="1200" dirty="0" smtClean="0">
                <a:solidFill>
                  <a:schemeClr val="tx1"/>
                </a:solidFill>
                <a:effectLst/>
                <a:latin typeface="+mn-lt"/>
                <a:ea typeface="+mn-ea"/>
                <a:cs typeface="+mn-cs"/>
              </a:rPr>
              <a:t>)forRA1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=1.9andFATforRA2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=2.0,so that AFAT( average file access time) is (1.9 + 2.0)/2 = 1.95. However, if we let RA1 have higher priority than RA2 . Then FATforRA1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=1andFATforRA2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=2,sothat AFAT is (1 + 2)/2 = 1.5. We can see, incorporating task level optimization can improve much on reducing AFAT for file transfer in distributed storage system.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64</a:t>
            </a:fld>
            <a:endParaRPr kumimoji="1" lang="zh-CN" altLang="en-US"/>
          </a:p>
        </p:txBody>
      </p:sp>
    </p:spTree>
    <p:extLst>
      <p:ext uri="{BB962C8B-B14F-4D97-AF65-F5344CB8AC3E}">
        <p14:creationId xmlns:p14="http://schemas.microsoft.com/office/powerpoint/2010/main" val="2038531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consider a non-blocking data center that consists of n </a:t>
            </a:r>
            <a:endParaRPr lang="en-US" altLang="zh-CN" dirty="0" smtClean="0"/>
          </a:p>
          <a:p>
            <a:r>
              <a:rPr lang="en-US" altLang="zh-CN" sz="1200" kern="1200" dirty="0" smtClean="0">
                <a:solidFill>
                  <a:schemeClr val="tx1"/>
                </a:solidFill>
                <a:effectLst/>
                <a:latin typeface="+mn-lt"/>
                <a:ea typeface="+mn-ea"/>
                <a:cs typeface="+mn-cs"/>
              </a:rPr>
              <a:t>storage nodes, denoted by S </a:t>
            </a:r>
            <a:endParaRPr lang="en-US" altLang="zh-CN" dirty="0" smtClean="0"/>
          </a:p>
          <a:p>
            <a:endParaRPr kumimoji="1" lang="zh-CN" altLang="en-US" dirty="0" smtClean="0"/>
          </a:p>
          <a:p>
            <a:r>
              <a:rPr lang="en-US" altLang="zh-CN" sz="1200" kern="1200" dirty="0" smtClean="0">
                <a:solidFill>
                  <a:schemeClr val="tx1"/>
                </a:solidFill>
                <a:effectLst/>
                <a:latin typeface="+mn-lt"/>
                <a:ea typeface="+mn-ea"/>
                <a:cs typeface="+mn-cs"/>
              </a:rPr>
              <a:t>Then r files,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denoted by F </a:t>
            </a:r>
            <a:endParaRPr lang="en-US" altLang="zh-CN" dirty="0" smtClean="0"/>
          </a:p>
          <a:p>
            <a:endParaRPr kumimoji="1" lang="zh-CN" altLang="en-US" dirty="0" smtClean="0"/>
          </a:p>
          <a:p>
            <a:r>
              <a:rPr lang="en-US" altLang="zh-CN" sz="1200" kern="1200" dirty="0" smtClean="0">
                <a:solidFill>
                  <a:schemeClr val="tx1"/>
                </a:solidFill>
                <a:effectLst/>
                <a:latin typeface="+mn-lt"/>
                <a:ea typeface="+mn-ea"/>
                <a:cs typeface="+mn-cs"/>
              </a:rPr>
              <a:t>For each file fi, we partition it into </a:t>
            </a:r>
            <a:r>
              <a:rPr lang="en-US" altLang="zh-CN" sz="1200" kern="1200" dirty="0" err="1" smtClean="0">
                <a:solidFill>
                  <a:schemeClr val="tx1"/>
                </a:solidFill>
                <a:effectLst/>
                <a:latin typeface="+mn-lt"/>
                <a:ea typeface="+mn-ea"/>
                <a:cs typeface="+mn-cs"/>
              </a:rPr>
              <a:t>ki</a:t>
            </a:r>
            <a:r>
              <a:rPr lang="en-US" altLang="zh-CN" sz="1200" kern="1200" dirty="0" smtClean="0">
                <a:solidFill>
                  <a:schemeClr val="tx1"/>
                </a:solidFill>
                <a:effectLst/>
                <a:latin typeface="+mn-lt"/>
                <a:ea typeface="+mn-ea"/>
                <a:cs typeface="+mn-cs"/>
              </a:rPr>
              <a:t> fixed-size trunks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then encode it using an (</a:t>
            </a:r>
            <a:r>
              <a:rPr lang="en-US" altLang="zh-CN" sz="1200" kern="1200" dirty="0" err="1" smtClean="0">
                <a:solidFill>
                  <a:schemeClr val="tx1"/>
                </a:solidFill>
                <a:effectLst/>
                <a:latin typeface="+mn-lt"/>
                <a:ea typeface="+mn-ea"/>
                <a:cs typeface="+mn-cs"/>
              </a:rPr>
              <a:t>ni,ki</a:t>
            </a:r>
            <a:r>
              <a:rPr lang="en-US" altLang="zh-CN" sz="1200" kern="1200" dirty="0" smtClean="0">
                <a:solidFill>
                  <a:schemeClr val="tx1"/>
                </a:solidFill>
                <a:effectLst/>
                <a:latin typeface="+mn-lt"/>
                <a:ea typeface="+mn-ea"/>
                <a:cs typeface="+mn-cs"/>
              </a:rPr>
              <a:t>) MDS erasure code to </a:t>
            </a:r>
            <a:endParaRPr lang="en-US" altLang="zh-CN" dirty="0" smtClean="0"/>
          </a:p>
          <a:p>
            <a:r>
              <a:rPr lang="en-US" altLang="zh-CN" sz="1200" kern="1200" dirty="0" smtClean="0">
                <a:solidFill>
                  <a:schemeClr val="tx1"/>
                </a:solidFill>
                <a:effectLst/>
                <a:latin typeface="+mn-lt"/>
                <a:ea typeface="+mn-ea"/>
                <a:cs typeface="+mn-cs"/>
              </a:rPr>
              <a:t>generate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distinct trunks of the same size for fi </a:t>
            </a:r>
            <a:endParaRPr lang="zh-CN" alt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distinct shares are stored at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machines. </a:t>
            </a:r>
            <a:endParaRPr lang="en-US" altLang="zh-CN" dirty="0" smtClean="0"/>
          </a:p>
          <a:p>
            <a:r>
              <a:rPr lang="en-US" altLang="zh-CN" sz="1200" kern="1200" dirty="0" smtClean="0">
                <a:solidFill>
                  <a:schemeClr val="tx1"/>
                </a:solidFill>
                <a:effectLst/>
                <a:latin typeface="+mn-lt"/>
                <a:ea typeface="+mn-ea"/>
                <a:cs typeface="+mn-cs"/>
              </a:rPr>
              <a:t>The m clients, denoted by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 </a:t>
            </a:r>
            <a:endParaRPr lang="zh-CN" alt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Assume all the L requests arrive at time (k) </a:t>
            </a:r>
            <a:endParaRPr lang="en-US" altLang="zh-CN" dirty="0" smtClean="0"/>
          </a:p>
          <a:p>
            <a:r>
              <a:rPr lang="en-US" altLang="zh-CN" sz="1200" kern="1200" dirty="0" smtClean="0">
                <a:solidFill>
                  <a:schemeClr val="tx1"/>
                </a:solidFill>
                <a:effectLst/>
                <a:latin typeface="+mn-lt"/>
                <a:ea typeface="+mn-ea"/>
                <a:cs typeface="+mn-cs"/>
              </a:rPr>
              <a:t>0 and the k − </a:t>
            </a:r>
            <a:r>
              <a:rPr lang="en-US" altLang="zh-CN" sz="1200" kern="1200" dirty="0" err="1"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request denoted by </a:t>
            </a:r>
            <a:r>
              <a:rPr lang="en-US" altLang="zh-CN" sz="1200" kern="1200" dirty="0" err="1" smtClean="0">
                <a:solidFill>
                  <a:schemeClr val="tx1"/>
                </a:solidFill>
                <a:effectLst/>
                <a:latin typeface="+mn-lt"/>
                <a:ea typeface="+mn-ea"/>
                <a:cs typeface="+mn-cs"/>
              </a:rPr>
              <a:t>Tf</a:t>
            </a:r>
            <a:r>
              <a:rPr lang="en-US" altLang="zh-CN" sz="1200" kern="1200" dirty="0" smtClean="0">
                <a:solidFill>
                  <a:schemeClr val="tx1"/>
                </a:solidFill>
                <a:effectLst/>
                <a:latin typeface="+mn-lt"/>
                <a:ea typeface="+mn-ea"/>
                <a:cs typeface="+mn-cs"/>
              </a:rPr>
              <a:t> k means requesting file </a:t>
            </a:r>
            <a:r>
              <a:rPr lang="en-US" altLang="zh-CN" sz="1200" kern="1200" dirty="0" err="1" smtClean="0">
                <a:solidFill>
                  <a:schemeClr val="tx1"/>
                </a:solidFill>
                <a:effectLst/>
                <a:latin typeface="+mn-lt"/>
                <a:ea typeface="+mn-ea"/>
                <a:cs typeface="+mn-cs"/>
              </a:rPr>
              <a:t>fk</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fk</a:t>
            </a:r>
            <a:r>
              <a:rPr lang="en-US" altLang="zh-CN" sz="1200" kern="1200" dirty="0" smtClean="0">
                <a:solidFill>
                  <a:schemeClr val="tx1"/>
                </a:solidFill>
                <a:effectLst/>
                <a:latin typeface="+mn-lt"/>
                <a:ea typeface="+mn-ea"/>
                <a:cs typeface="+mn-cs"/>
              </a:rPr>
              <a:t> ∈ F). The k-</a:t>
            </a:r>
            <a:r>
              <a:rPr lang="en-US" altLang="zh-CN" sz="1200" kern="1200" dirty="0" err="1"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request T(k)consists of parallel </a:t>
            </a:r>
            <a:r>
              <a:rPr lang="zh-CN" altLang="en-US" sz="1200" kern="1200" baseline="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fk</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subtasks, each subtask is a flow from a server to the client </a:t>
            </a:r>
            <a:endParaRPr lang="en-US" altLang="zh-CN" dirty="0" smtClean="0"/>
          </a:p>
          <a:p>
            <a:endParaRPr lang="zh-CN" altLang="en-US" dirty="0" smtClean="0"/>
          </a:p>
          <a:p>
            <a:r>
              <a:rPr lang="en-US" altLang="zh-CN" sz="1200" kern="1200" dirty="0" smtClean="0">
                <a:solidFill>
                  <a:schemeClr val="tx1"/>
                </a:solidFill>
                <a:effectLst/>
                <a:latin typeface="+mn-lt"/>
                <a:ea typeface="+mn-ea"/>
                <a:cs typeface="+mn-cs"/>
              </a:rPr>
              <a:t>As the non-blocking model’s ingress and egress ports have unit </a:t>
            </a:r>
            <a:endParaRPr lang="en-US" altLang="zh-CN" dirty="0" smtClean="0"/>
          </a:p>
          <a:p>
            <a:r>
              <a:rPr lang="en-US" altLang="zh-CN" sz="1200" kern="1200" dirty="0" smtClean="0">
                <a:solidFill>
                  <a:schemeClr val="tx1"/>
                </a:solidFill>
                <a:effectLst/>
                <a:latin typeface="+mn-lt"/>
                <a:ea typeface="+mn-ea"/>
                <a:cs typeface="+mn-cs"/>
              </a:rPr>
              <a:t>capacity, so the transfer time for sub-task t(</a:t>
            </a:r>
            <a:r>
              <a:rPr lang="en-US" altLang="zh-CN" sz="1200" kern="1200" dirty="0" err="1" smtClean="0">
                <a:solidFill>
                  <a:schemeClr val="tx1"/>
                </a:solidFill>
                <a:effectLst/>
                <a:latin typeface="+mn-lt"/>
                <a:ea typeface="+mn-ea"/>
                <a:cs typeface="+mn-cs"/>
              </a:rPr>
              <a:t>k,fk</a:t>
            </a:r>
            <a:r>
              <a:rPr lang="en-US" altLang="zh-CN" sz="1200" kern="1200" dirty="0" smtClean="0">
                <a:solidFill>
                  <a:schemeClr val="tx1"/>
                </a:solidFill>
                <a:effectLst/>
                <a:latin typeface="+mn-lt"/>
                <a:ea typeface="+mn-ea"/>
                <a:cs typeface="+mn-cs"/>
              </a:rPr>
              <a:t>) is t(</a:t>
            </a:r>
            <a:r>
              <a:rPr lang="en-US" altLang="zh-CN" sz="1200" kern="1200" dirty="0" err="1" smtClean="0">
                <a:solidFill>
                  <a:schemeClr val="tx1"/>
                </a:solidFill>
                <a:effectLst/>
                <a:latin typeface="+mn-lt"/>
                <a:ea typeface="+mn-ea"/>
                <a:cs typeface="+mn-cs"/>
              </a:rPr>
              <a:t>k,fk</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i,j</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i,j</a:t>
            </a:r>
            <a:r>
              <a:rPr lang="en-US" altLang="zh-CN" sz="1200" kern="1200" dirty="0" smtClean="0">
                <a:solidFill>
                  <a:schemeClr val="tx1"/>
                </a:solidFill>
                <a:effectLst/>
                <a:latin typeface="+mn-lt"/>
                <a:ea typeface="+mn-ea"/>
                <a:cs typeface="+mn-cs"/>
              </a:rPr>
              <a:t> </a:t>
            </a:r>
            <a:endParaRPr lang="en-US" altLang="zh-CN" dirty="0" smtClean="0"/>
          </a:p>
          <a:p>
            <a:r>
              <a:rPr lang="en-US" altLang="zh-CN" sz="1200" kern="1200" dirty="0" smtClean="0">
                <a:solidFill>
                  <a:schemeClr val="tx1"/>
                </a:solidFill>
                <a:effectLst/>
                <a:latin typeface="+mn-lt"/>
                <a:ea typeface="+mn-ea"/>
                <a:cs typeface="+mn-cs"/>
              </a:rPr>
              <a:t>The problem of non-preemptive Idealized File Access Time Minimization (IFATM) Problem can be defined as </a:t>
            </a:r>
            <a:endParaRPr lang="en-US" altLang="zh-CN" dirty="0" smtClean="0"/>
          </a:p>
          <a:p>
            <a:endParaRPr lang="en-US" altLang="zh-CN" dirty="0" smtClean="0"/>
          </a:p>
          <a:p>
            <a:endParaRPr lang="zh-CN" altLang="en-US" dirty="0" smtClean="0"/>
          </a:p>
          <a:p>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65</a:t>
            </a:fld>
            <a:endParaRPr kumimoji="1" lang="zh-CN" altLang="en-US"/>
          </a:p>
        </p:txBody>
      </p:sp>
    </p:spTree>
    <p:extLst>
      <p:ext uri="{BB962C8B-B14F-4D97-AF65-F5344CB8AC3E}">
        <p14:creationId xmlns:p14="http://schemas.microsoft.com/office/powerpoint/2010/main" val="1638401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firstly consider a simple case, in which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ki</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equals to total number of servers. That means that every server stores one chunk and all chunks are needed when accessing the file. We further assume all the requests arrive simultaneously. As a result, the Simple idealized File Access Time Minimization (SIFATM) problem can be defined as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66</a:t>
            </a:fld>
            <a:endParaRPr kumimoji="1" lang="zh-CN" altLang="en-US"/>
          </a:p>
        </p:txBody>
      </p:sp>
    </p:spTree>
    <p:extLst>
      <p:ext uri="{BB962C8B-B14F-4D97-AF65-F5344CB8AC3E}">
        <p14:creationId xmlns:p14="http://schemas.microsoft.com/office/powerpoint/2010/main" val="1614579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best solution to the problem of minimizing completion time of concurrent open shop problem is a 2-approximate solution that is proposed at [20]. According to the relationship between concurrent open shop problem and SIFATM problem, we change the algorithm to adapt to SIFATM problem just as Algorithm 1 shown </a:t>
            </a:r>
            <a:endParaRPr lang="en-US" altLang="zh-CN" dirty="0" smtClean="0"/>
          </a:p>
          <a:p>
            <a:endParaRPr kumimoji="1" lang="zh-CN" altLang="en-US" dirty="0" smtClean="0"/>
          </a:p>
          <a:p>
            <a:endParaRPr kumimoji="1" lang="zh-CN" altLang="en-US" dirty="0" smtClean="0"/>
          </a:p>
          <a:p>
            <a:r>
              <a:rPr lang="en-US" altLang="zh-CN" sz="1200" kern="1200" dirty="0" smtClean="0">
                <a:solidFill>
                  <a:schemeClr val="tx1"/>
                </a:solidFill>
                <a:effectLst/>
                <a:latin typeface="+mn-lt"/>
                <a:ea typeface="+mn-ea"/>
                <a:cs typeface="+mn-cs"/>
              </a:rPr>
              <a:t>In practice, file request occurs online and the load of </a:t>
            </a:r>
            <a:endParaRPr lang="en-US" altLang="zh-CN" dirty="0" smtClean="0"/>
          </a:p>
          <a:p>
            <a:r>
              <a:rPr lang="en-US" altLang="zh-CN" sz="1200" kern="1200" dirty="0" smtClean="0">
                <a:solidFill>
                  <a:schemeClr val="tx1"/>
                </a:solidFill>
                <a:effectLst/>
                <a:latin typeface="+mn-lt"/>
                <a:ea typeface="+mn-ea"/>
                <a:cs typeface="+mn-cs"/>
              </a:rPr>
              <a:t>each port varies with time. On average, all ports would have </a:t>
            </a:r>
            <a:endParaRPr lang="en-US" altLang="zh-CN" dirty="0" smtClean="0"/>
          </a:p>
          <a:p>
            <a:r>
              <a:rPr lang="en-US" altLang="zh-CN" sz="1200" kern="1200" dirty="0" smtClean="0">
                <a:solidFill>
                  <a:schemeClr val="tx1"/>
                </a:solidFill>
                <a:effectLst/>
                <a:latin typeface="+mn-lt"/>
                <a:ea typeface="+mn-ea"/>
                <a:cs typeface="+mn-cs"/>
              </a:rPr>
              <a:t>the same load since today’s data centers generally assign </a:t>
            </a:r>
            <a:endParaRPr lang="en-US" altLang="zh-CN" dirty="0" smtClean="0"/>
          </a:p>
          <a:p>
            <a:r>
              <a:rPr lang="en-US" altLang="zh-CN" sz="1200" kern="1200" dirty="0" smtClean="0">
                <a:solidFill>
                  <a:schemeClr val="tx1"/>
                </a:solidFill>
                <a:effectLst/>
                <a:latin typeface="+mn-lt"/>
                <a:ea typeface="+mn-ea"/>
                <a:cs typeface="+mn-cs"/>
              </a:rPr>
              <a:t>jobs with load balancing [14], [19], [10]. In this case, the </a:t>
            </a:r>
            <a:endParaRPr lang="en-US" altLang="zh-CN" dirty="0" smtClean="0"/>
          </a:p>
          <a:p>
            <a:r>
              <a:rPr lang="en-US" altLang="zh-CN" sz="1200" kern="1200" dirty="0" smtClean="0">
                <a:solidFill>
                  <a:schemeClr val="tx1"/>
                </a:solidFill>
                <a:effectLst/>
                <a:latin typeface="+mn-lt"/>
                <a:ea typeface="+mn-ea"/>
                <a:cs typeface="+mn-cs"/>
              </a:rPr>
              <a:t>scheduler does not need to take the load diversity of ports into </a:t>
            </a:r>
            <a:endParaRPr lang="en-US" altLang="zh-CN" dirty="0" smtClean="0"/>
          </a:p>
          <a:p>
            <a:r>
              <a:rPr lang="en-US" altLang="zh-CN" sz="1200" kern="1200" dirty="0" smtClean="0">
                <a:solidFill>
                  <a:schemeClr val="tx1"/>
                </a:solidFill>
                <a:effectLst/>
                <a:latin typeface="+mn-lt"/>
                <a:ea typeface="+mn-ea"/>
                <a:cs typeface="+mn-cs"/>
              </a:rPr>
              <a:t>account (</a:t>
            </a:r>
            <a:r>
              <a:rPr lang="en-US" altLang="zh-CN" sz="1200" b="0" kern="1200" dirty="0" smtClean="0">
                <a:solidFill>
                  <a:schemeClr val="tx1"/>
                </a:solidFill>
                <a:effectLst/>
                <a:latin typeface="+mn-lt"/>
                <a:ea typeface="+mn-ea"/>
                <a:cs typeface="+mn-cs"/>
              </a:rPr>
              <a:t>relaxation 1</a:t>
            </a:r>
            <a:r>
              <a:rPr lang="en-US" altLang="zh-CN" sz="1200" kern="1200" dirty="0" smtClean="0">
                <a:solidFill>
                  <a:schemeClr val="tx1"/>
                </a:solidFill>
                <a:effectLst/>
                <a:latin typeface="+mn-lt"/>
                <a:ea typeface="+mn-ea"/>
                <a:cs typeface="+mn-cs"/>
              </a:rPr>
              <a:t>) [19]. What’s more, for the distributed </a:t>
            </a:r>
            <a:endParaRPr lang="en-US" altLang="zh-CN" dirty="0" smtClean="0"/>
          </a:p>
          <a:p>
            <a:r>
              <a:rPr lang="en-US" altLang="zh-CN" sz="1200" kern="1200" dirty="0" smtClean="0">
                <a:solidFill>
                  <a:schemeClr val="tx1"/>
                </a:solidFill>
                <a:effectLst/>
                <a:latin typeface="+mn-lt"/>
                <a:ea typeface="+mn-ea"/>
                <a:cs typeface="+mn-cs"/>
              </a:rPr>
              <a:t>erasure coding storage system, each client knows the chunk </a:t>
            </a:r>
            <a:endParaRPr lang="en-US" altLang="zh-CN" dirty="0" smtClean="0"/>
          </a:p>
          <a:p>
            <a:r>
              <a:rPr lang="en-US" altLang="zh-CN" sz="1200" kern="1200" dirty="0" smtClean="0">
                <a:solidFill>
                  <a:schemeClr val="tx1"/>
                </a:solidFill>
                <a:effectLst/>
                <a:latin typeface="+mn-lt"/>
                <a:ea typeface="+mn-ea"/>
                <a:cs typeface="+mn-cs"/>
              </a:rPr>
              <a:t>information of all files. Based on this, we can compute the load </a:t>
            </a:r>
            <a:endParaRPr lang="en-US" altLang="zh-CN" dirty="0" smtClean="0"/>
          </a:p>
          <a:p>
            <a:r>
              <a:rPr lang="en-US" altLang="zh-CN" sz="1200" kern="1200" dirty="0" smtClean="0">
                <a:solidFill>
                  <a:schemeClr val="tx1"/>
                </a:solidFill>
                <a:effectLst/>
                <a:latin typeface="+mn-lt"/>
                <a:ea typeface="+mn-ea"/>
                <a:cs typeface="+mn-cs"/>
              </a:rPr>
              <a:t>of server side (</a:t>
            </a:r>
            <a:r>
              <a:rPr lang="en-US" altLang="zh-CN" sz="1200" b="0" kern="1200" dirty="0" smtClean="0">
                <a:solidFill>
                  <a:schemeClr val="tx1"/>
                </a:solidFill>
                <a:effectLst/>
                <a:latin typeface="+mn-lt"/>
                <a:ea typeface="+mn-ea"/>
                <a:cs typeface="+mn-cs"/>
              </a:rPr>
              <a:t>fact 1</a:t>
            </a:r>
            <a:r>
              <a:rPr lang="en-US" altLang="zh-CN" sz="1200" kern="1200" dirty="0" smtClean="0">
                <a:solidFill>
                  <a:schemeClr val="tx1"/>
                </a:solidFill>
                <a:effectLst/>
                <a:latin typeface="+mn-lt"/>
                <a:ea typeface="+mn-ea"/>
                <a:cs typeface="+mn-cs"/>
              </a:rPr>
              <a:t>). Also, for the erasure coding storage </a:t>
            </a:r>
            <a:endParaRPr lang="en-US" altLang="zh-CN" dirty="0" smtClean="0"/>
          </a:p>
          <a:p>
            <a:r>
              <a:rPr lang="en-US" altLang="zh-CN" sz="1200" kern="1200" dirty="0" smtClean="0">
                <a:solidFill>
                  <a:schemeClr val="tx1"/>
                </a:solidFill>
                <a:effectLst/>
                <a:latin typeface="+mn-lt"/>
                <a:ea typeface="+mn-ea"/>
                <a:cs typeface="+mn-cs"/>
              </a:rPr>
              <a:t>system, a file’s trunks have the same size (</a:t>
            </a:r>
            <a:r>
              <a:rPr lang="en-US" altLang="zh-CN" sz="1200" b="0" kern="1200" dirty="0" smtClean="0">
                <a:solidFill>
                  <a:schemeClr val="tx1"/>
                </a:solidFill>
                <a:effectLst/>
                <a:latin typeface="+mn-lt"/>
                <a:ea typeface="+mn-ea"/>
                <a:cs typeface="+mn-cs"/>
              </a:rPr>
              <a:t>fact 2</a:t>
            </a:r>
            <a:r>
              <a:rPr lang="en-US" altLang="zh-CN" sz="1200" kern="1200" dirty="0" smtClean="0">
                <a:solidFill>
                  <a:schemeClr val="tx1"/>
                </a:solidFill>
                <a:effectLst/>
                <a:latin typeface="+mn-lt"/>
                <a:ea typeface="+mn-ea"/>
                <a:cs typeface="+mn-cs"/>
              </a:rPr>
              <a:t>). We can </a:t>
            </a:r>
            <a:endParaRPr lang="en-US" altLang="zh-CN" dirty="0" smtClean="0"/>
          </a:p>
          <a:p>
            <a:r>
              <a:rPr lang="en-US" altLang="zh-CN" sz="1200" kern="1200" dirty="0" smtClean="0">
                <a:solidFill>
                  <a:schemeClr val="tx1"/>
                </a:solidFill>
                <a:effectLst/>
                <a:latin typeface="+mn-lt"/>
                <a:ea typeface="+mn-ea"/>
                <a:cs typeface="+mn-cs"/>
              </a:rPr>
              <a:t>define file fb’s compress ratio as αfb = trunk size of fb and file size of fb </a:t>
            </a:r>
            <a:endParaRPr lang="en-US" altLang="zh-CN" dirty="0" smtClean="0"/>
          </a:p>
          <a:p>
            <a:r>
              <a:rPr lang="en-US" altLang="zh-CN" sz="1200" kern="1200" dirty="0" smtClean="0">
                <a:solidFill>
                  <a:schemeClr val="tx1"/>
                </a:solidFill>
                <a:effectLst/>
                <a:latin typeface="+mn-lt"/>
                <a:ea typeface="+mn-ea"/>
                <a:cs typeface="+mn-cs"/>
              </a:rPr>
              <a:t>compute chunk size according to this. Then we get the online schedule Algorithm 2. </a:t>
            </a:r>
            <a:endParaRPr lang="en-US" altLang="zh-CN" dirty="0" smtClean="0"/>
          </a:p>
          <a:p>
            <a:endParaRPr kumimoji="1" lang="zh-CN" altLang="en-US" dirty="0" smtClean="0"/>
          </a:p>
          <a:p>
            <a:endParaRPr kumimoji="1" lang="zh-CN" altLang="en-US"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67</a:t>
            </a:fld>
            <a:endParaRPr kumimoji="1" lang="zh-CN" altLang="en-US"/>
          </a:p>
        </p:txBody>
      </p:sp>
    </p:spTree>
    <p:extLst>
      <p:ext uri="{BB962C8B-B14F-4D97-AF65-F5344CB8AC3E}">
        <p14:creationId xmlns:p14="http://schemas.microsoft.com/office/powerpoint/2010/main" val="784127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Algorithm 3 tries to find sources with smallest load. This </a:t>
            </a:r>
            <a:endParaRPr lang="en-US" altLang="zh-CN" dirty="0" smtClean="0"/>
          </a:p>
          <a:p>
            <a:r>
              <a:rPr lang="en-US" altLang="zh-CN" sz="1200" kern="1200" dirty="0" smtClean="0">
                <a:solidFill>
                  <a:schemeClr val="tx1"/>
                </a:solidFill>
                <a:effectLst/>
                <a:latin typeface="+mn-lt"/>
                <a:ea typeface="+mn-ea"/>
                <a:cs typeface="+mn-cs"/>
              </a:rPr>
              <a:t>makes sense, because file access time is decided by the slowest trunk. The smallest load first heuristic indeed tries to </a:t>
            </a:r>
            <a:r>
              <a:rPr lang="en-US" altLang="zh-CN" sz="1200" i="1" kern="1200" dirty="0" smtClean="0">
                <a:solidFill>
                  <a:schemeClr val="tx1"/>
                </a:solidFill>
                <a:effectLst/>
                <a:latin typeface="+mn-lt"/>
                <a:ea typeface="+mn-ea"/>
                <a:cs typeface="+mn-cs"/>
              </a:rPr>
              <a:t>minimize the maximum transfer time of trunks</a:t>
            </a:r>
            <a:r>
              <a:rPr lang="en-US" altLang="zh-CN" sz="1200" kern="1200" dirty="0" smtClean="0">
                <a:solidFill>
                  <a:schemeClr val="tx1"/>
                </a:solidFill>
                <a:effectLst/>
                <a:latin typeface="+mn-lt"/>
                <a:ea typeface="+mn-ea"/>
                <a:cs typeface="+mn-cs"/>
              </a:rPr>
              <a:t>. As FAT is decided by the maximum transfer time of trunks, so that FAT reduces </a:t>
            </a:r>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D-Target, client manager is the heart of the system. When a new file request arrives, it computes the priority (Algorithm 2) and the chooses sources (Algorithm 3) for each request. After computing the priority of each file request, it calculates the bandwidth of each trunk. Procedure of client manager is shown at Algorithm 4 </a:t>
            </a:r>
            <a:endParaRPr lang="en-US" altLang="zh-CN" dirty="0" smtClean="0"/>
          </a:p>
          <a:p>
            <a:endParaRPr lang="zh-CN" altLang="en-US" dirty="0" smtClean="0"/>
          </a:p>
          <a:p>
            <a:endParaRPr lang="zh-CN" altLang="en-US" dirty="0" smtClean="0"/>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68</a:t>
            </a:fld>
            <a:endParaRPr kumimoji="1" lang="zh-CN" altLang="en-US"/>
          </a:p>
        </p:txBody>
      </p:sp>
    </p:spTree>
    <p:extLst>
      <p:ext uri="{BB962C8B-B14F-4D97-AF65-F5344CB8AC3E}">
        <p14:creationId xmlns:p14="http://schemas.microsoft.com/office/powerpoint/2010/main" val="718560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thoroughly evaluate the performance of D-Target by trace-driven simulation</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Fig. 3(a) shows the result of average FAT. We can see that factor of improvement for D-Target is 2.5, while for </a:t>
            </a:r>
            <a:r>
              <a:rPr lang="en-US" altLang="zh-CN" sz="1200" kern="1200" dirty="0" err="1" smtClean="0">
                <a:solidFill>
                  <a:schemeClr val="tx1"/>
                </a:solidFill>
                <a:effectLst/>
                <a:latin typeface="+mn-lt"/>
                <a:ea typeface="+mn-ea"/>
                <a:cs typeface="+mn-cs"/>
              </a:rPr>
              <a:t>Aalo</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Barrat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pFarbric</a:t>
            </a:r>
            <a:r>
              <a:rPr lang="en-US" altLang="zh-CN" sz="1200" kern="1200" dirty="0" smtClean="0">
                <a:solidFill>
                  <a:schemeClr val="tx1"/>
                </a:solidFill>
                <a:effectLst/>
                <a:latin typeface="+mn-lt"/>
                <a:ea typeface="+mn-ea"/>
                <a:cs typeface="+mn-cs"/>
              </a:rPr>
              <a:t> are 1.5, 1.2, 0.8, respectively. For the distributed erasure coding storage system, the response always contains parallel chunks and according to the width of the response, we divide them into four groups. We can see that factor of improvement for D-Target is 2.2, 2.4, 2.8, 3, when parallel chunk number is [2,6), [6,10), [10,14) and [14,20] respectively. Factor of improvement becomes larger with the increasing of parallel of chunks. The reason for this is that, for bigger number of parallel chunk, collision between requests become higher, so that the necessity of doing source selection and traffic control are larger. </a:t>
            </a:r>
            <a:endParaRPr lang="en-US" altLang="zh-CN" dirty="0" smtClean="0"/>
          </a:p>
          <a:p>
            <a:r>
              <a:rPr lang="en-US" altLang="zh-CN" sz="1200" kern="1200" dirty="0" smtClean="0">
                <a:solidFill>
                  <a:schemeClr val="tx1"/>
                </a:solidFill>
                <a:effectLst/>
                <a:latin typeface="+mn-lt"/>
                <a:ea typeface="+mn-ea"/>
                <a:cs typeface="+mn-cs"/>
              </a:rPr>
              <a:t>In modern erasure coding storage system, when requests arrive, scheduler always uses random source selection to choose sources. In this paper, we purpose the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to choose sources. In this case, less collides will occur. Fig. 3(b) shows the results that all the transfer methods use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to select sources. We can see that gap between D-Target and other methods become small. D-Target performs about 1.9×, 1.7×, 2× better than TCP, </a:t>
            </a:r>
            <a:r>
              <a:rPr lang="en-US" altLang="zh-CN" sz="1200" kern="1200" dirty="0" err="1" smtClean="0">
                <a:solidFill>
                  <a:schemeClr val="tx1"/>
                </a:solidFill>
                <a:effectLst/>
                <a:latin typeface="+mn-lt"/>
                <a:ea typeface="+mn-ea"/>
                <a:cs typeface="+mn-cs"/>
              </a:rPr>
              <a:t>Aalo</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Barrat</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pFabric</a:t>
            </a:r>
            <a:r>
              <a:rPr lang="en-US" altLang="zh-CN" sz="1200" kern="1200" dirty="0" smtClean="0">
                <a:solidFill>
                  <a:schemeClr val="tx1"/>
                </a:solidFill>
                <a:effectLst/>
                <a:latin typeface="+mn-lt"/>
                <a:ea typeface="+mn-ea"/>
                <a:cs typeface="+mn-cs"/>
              </a:rPr>
              <a:t>, respectively. </a:t>
            </a:r>
            <a:endParaRPr lang="en-US" altLang="zh-CN" dirty="0" smtClean="0"/>
          </a:p>
          <a:p>
            <a:r>
              <a:rPr lang="en-US" altLang="zh-CN" sz="1200" kern="1200" dirty="0" smtClean="0">
                <a:solidFill>
                  <a:schemeClr val="tx1"/>
                </a:solidFill>
                <a:effectLst/>
                <a:latin typeface="+mn-lt"/>
                <a:ea typeface="+mn-ea"/>
                <a:cs typeface="+mn-cs"/>
              </a:rPr>
              <a:t>Fig. 3(c) shows average file access time (FAT) comparison for different methods . We can see that with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source selection, D-Target, </a:t>
            </a:r>
            <a:r>
              <a:rPr lang="en-US" altLang="zh-CN" sz="1200" kern="1200" dirty="0" err="1" smtClean="0">
                <a:solidFill>
                  <a:schemeClr val="tx1"/>
                </a:solidFill>
                <a:effectLst/>
                <a:latin typeface="+mn-lt"/>
                <a:ea typeface="+mn-ea"/>
                <a:cs typeface="+mn-cs"/>
              </a:rPr>
              <a:t>Aalo</a:t>
            </a:r>
            <a:r>
              <a:rPr lang="en-US" altLang="zh-CN" sz="1200" kern="1200" dirty="0" smtClean="0">
                <a:solidFill>
                  <a:schemeClr val="tx1"/>
                </a:solidFill>
                <a:effectLst/>
                <a:latin typeface="+mn-lt"/>
                <a:ea typeface="+mn-ea"/>
                <a:cs typeface="+mn-cs"/>
              </a:rPr>
              <a:t> [8], </a:t>
            </a:r>
            <a:r>
              <a:rPr lang="en-US" altLang="zh-CN" sz="1200" kern="1200" dirty="0" err="1" smtClean="0">
                <a:solidFill>
                  <a:schemeClr val="tx1"/>
                </a:solidFill>
                <a:effectLst/>
                <a:latin typeface="+mn-lt"/>
                <a:ea typeface="+mn-ea"/>
                <a:cs typeface="+mn-cs"/>
              </a:rPr>
              <a:t>Barrat</a:t>
            </a:r>
            <a:r>
              <a:rPr lang="en-US" altLang="zh-CN" sz="1200" kern="1200" dirty="0" smtClean="0">
                <a:solidFill>
                  <a:schemeClr val="tx1"/>
                </a:solidFill>
                <a:effectLst/>
                <a:latin typeface="+mn-lt"/>
                <a:ea typeface="+mn-ea"/>
                <a:cs typeface="+mn-cs"/>
              </a:rPr>
              <a:t> [14], </a:t>
            </a:r>
            <a:r>
              <a:rPr lang="en-US" altLang="zh-CN" sz="1200" kern="1200" dirty="0" err="1" smtClean="0">
                <a:solidFill>
                  <a:schemeClr val="tx1"/>
                </a:solidFill>
                <a:effectLst/>
                <a:latin typeface="+mn-lt"/>
                <a:ea typeface="+mn-ea"/>
                <a:cs typeface="+mn-cs"/>
              </a:rPr>
              <a:t>pFabric</a:t>
            </a:r>
            <a:r>
              <a:rPr lang="en-US" altLang="zh-CN" sz="1200" kern="1200" dirty="0" smtClean="0">
                <a:solidFill>
                  <a:schemeClr val="tx1"/>
                </a:solidFill>
                <a:effectLst/>
                <a:latin typeface="+mn-lt"/>
                <a:ea typeface="+mn-ea"/>
                <a:cs typeface="+mn-cs"/>
              </a:rPr>
              <a:t> [5] and TCP perform about 30%, 30%, 27%, 33%, 20% better than random source selection respectively.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69</a:t>
            </a:fld>
            <a:endParaRPr kumimoji="1" lang="zh-CN" altLang="en-US"/>
          </a:p>
        </p:txBody>
      </p:sp>
    </p:spTree>
    <p:extLst>
      <p:ext uri="{BB962C8B-B14F-4D97-AF65-F5344CB8AC3E}">
        <p14:creationId xmlns:p14="http://schemas.microsoft.com/office/powerpoint/2010/main" val="977992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 Fig. 5(a), we can see that factor of improvement for the 2-approximate method is 2.4, while for the online method is 2.1. The online method has about 15% performance loss. Fig. 5(b) demonstrates the distribution of FAT, we can see that more than 80% of the FAT is less than 300s for the 2- approximate method, while that for the online method is about 65%. Fig. 5(c) shows the performance of the two methods that are without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we can see that performance gap between the online and 2-approximate is about 18%. Fig. 5(d) shows the distribution of FAT. We can see that about 80% of the FAT is within 350s, which is about 30% worse than the method with SLF.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70</a:t>
            </a:fld>
            <a:endParaRPr kumimoji="1" lang="zh-CN" altLang="en-US"/>
          </a:p>
        </p:txBody>
      </p:sp>
    </p:spTree>
    <p:extLst>
      <p:ext uri="{BB962C8B-B14F-4D97-AF65-F5344CB8AC3E}">
        <p14:creationId xmlns:p14="http://schemas.microsoft.com/office/powerpoint/2010/main" val="20882071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71</a:t>
            </a:fld>
            <a:endParaRPr kumimoji="1" lang="zh-CN" altLang="en-US"/>
          </a:p>
        </p:txBody>
      </p:sp>
    </p:spTree>
    <p:extLst>
      <p:ext uri="{BB962C8B-B14F-4D97-AF65-F5344CB8AC3E}">
        <p14:creationId xmlns:p14="http://schemas.microsoft.com/office/powerpoint/2010/main" val="126294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我们可以用一个坐标系来表示带宽和延迟的需求，如如右图所示，横轴表示延迟，纵轴表示带宽，横轴向右表示延迟增大，向左表示延迟在不断变小。</a:t>
            </a:r>
          </a:p>
          <a:p>
            <a:r>
              <a:rPr kumimoji="1" lang="zh-CN" altLang="en-US" dirty="0" smtClean="0"/>
              <a:t>纵轴表示带宽，纵轴向上表示带宽不断增大，纵轴向下表示带宽不断变小。这样把平面分成了四个象限，第一象限：高延迟高带宽。第二象限：低延迟，高带宽。第三象限：低带宽，搞高延迟。第四象限：高延迟，低带宽。</a:t>
            </a:r>
          </a:p>
          <a:p>
            <a:r>
              <a:rPr kumimoji="1" lang="zh-CN" altLang="en-US" dirty="0" smtClean="0"/>
              <a:t>对任何应用而言，最优的情形当然是第二象限：低延迟，高带宽。最差情形时第四象限，高延迟，低带宽</a:t>
            </a:r>
            <a:r>
              <a:rPr kumimoji="1" lang="en-US" altLang="zh-CN" dirty="0" smtClean="0"/>
              <a:t>.</a:t>
            </a:r>
            <a:endParaRPr kumimoji="1" lang="zh-CN" altLang="en-US" dirty="0" smtClean="0"/>
          </a:p>
          <a:p>
            <a:r>
              <a:rPr kumimoji="1" lang="zh-CN" altLang="en-US" dirty="0" smtClean="0"/>
              <a:t>但是实际情况而言，因为资源有限，不可能满足所有业务对低延迟高带宽的需求。但是不同应用对带宽和延迟的需求是不同的。</a:t>
            </a:r>
          </a:p>
          <a:p>
            <a:r>
              <a:rPr kumimoji="1" lang="zh-CN" altLang="en-US" dirty="0" smtClean="0"/>
              <a:t>有的应用是低延迟优先：如</a:t>
            </a:r>
            <a:r>
              <a:rPr kumimoji="1" lang="en-US" altLang="zh-CN" dirty="0" smtClean="0"/>
              <a:t>PTP</a:t>
            </a:r>
            <a:r>
              <a:rPr kumimoji="1" lang="zh-CN" altLang="en-US" dirty="0" smtClean="0"/>
              <a:t>同步，</a:t>
            </a:r>
            <a:r>
              <a:rPr kumimoji="1" lang="en-US" altLang="zh-CN" dirty="0" err="1" smtClean="0"/>
              <a:t>memcached</a:t>
            </a:r>
            <a:r>
              <a:rPr kumimoji="1" lang="zh-CN" altLang="en-US" dirty="0" smtClean="0"/>
              <a:t>，</a:t>
            </a:r>
            <a:r>
              <a:rPr kumimoji="1" lang="en-US" altLang="zh-CN" dirty="0" smtClean="0"/>
              <a:t>Naiad</a:t>
            </a:r>
            <a:r>
              <a:rPr kumimoji="1" lang="zh-CN" altLang="en-US" dirty="0" smtClean="0"/>
              <a:t>。</a:t>
            </a:r>
          </a:p>
          <a:p>
            <a:r>
              <a:rPr kumimoji="1" lang="zh-CN" altLang="en-US" dirty="0" smtClean="0"/>
              <a:t>有的应用高带宽优先：比如大数据备份，</a:t>
            </a:r>
            <a:r>
              <a:rPr kumimoji="1" lang="en-US" altLang="zh-CN" dirty="0" err="1" smtClean="0"/>
              <a:t>hadoop</a:t>
            </a:r>
            <a:r>
              <a:rPr kumimoji="1" lang="zh-CN" altLang="en-US" dirty="0" smtClean="0"/>
              <a:t>传输等。</a:t>
            </a:r>
          </a:p>
          <a:p>
            <a:r>
              <a:rPr kumimoji="1" lang="zh-CN" altLang="en-US" dirty="0" smtClean="0"/>
              <a:t>本课题的目标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t>本课题目标</a:t>
            </a:r>
            <a:r>
              <a:rPr kumimoji="1" lang="en-US" altLang="zh-CN" sz="1200" b="1" dirty="0" smtClean="0"/>
              <a:t>:</a:t>
            </a:r>
            <a:r>
              <a:rPr kumimoji="1" lang="zh-CN" altLang="en-US" sz="1200" b="1" dirty="0" smtClean="0"/>
              <a:t>在数据中心有限的资源环境下，尽可能满足应用对</a:t>
            </a:r>
            <a:r>
              <a:rPr kumimoji="1" lang="zh-CN" altLang="en-US" sz="1200" b="1" dirty="0" smtClean="0">
                <a:solidFill>
                  <a:srgbClr val="FF0000"/>
                </a:solidFill>
              </a:rPr>
              <a:t>带宽和延迟</a:t>
            </a:r>
            <a:r>
              <a:rPr kumimoji="1" lang="zh-CN" altLang="en-US" sz="1200" b="1" dirty="0" smtClean="0"/>
              <a:t>需求</a:t>
            </a:r>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a:t>
            </a:fld>
            <a:endParaRPr kumimoji="1" lang="zh-CN" altLang="en-US"/>
          </a:p>
        </p:txBody>
      </p:sp>
    </p:spTree>
    <p:extLst>
      <p:ext uri="{BB962C8B-B14F-4D97-AF65-F5344CB8AC3E}">
        <p14:creationId xmlns:p14="http://schemas.microsoft.com/office/powerpoint/2010/main" val="1597322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t>72</a:t>
            </a:fld>
            <a:endParaRPr lang="en-US"/>
          </a:p>
        </p:txBody>
      </p:sp>
    </p:spTree>
    <p:extLst>
      <p:ext uri="{BB962C8B-B14F-4D97-AF65-F5344CB8AC3E}">
        <p14:creationId xmlns:p14="http://schemas.microsoft.com/office/powerpoint/2010/main" val="1386418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结合写的</a:t>
            </a:r>
            <a:r>
              <a:rPr kumimoji="1" lang="en-US" altLang="zh-CN" dirty="0" smtClean="0"/>
              <a:t>Yosemite,</a:t>
            </a:r>
            <a:r>
              <a:rPr kumimoji="1" lang="zh-CN" altLang="en-US" dirty="0" smtClean="0"/>
              <a:t>架构，接口，怎么灵活拓展，算法怎么放进去</a:t>
            </a:r>
            <a:r>
              <a:rPr kumimoji="1" lang="en-US" altLang="zh-CN" dirty="0" smtClean="0"/>
              <a:t>OK</a:t>
            </a:r>
            <a:endParaRPr kumimoji="1" lang="zh-CN" altLang="en-US" dirty="0" smtClean="0"/>
          </a:p>
          <a:p>
            <a:r>
              <a:rPr kumimoji="1" lang="zh-CN" altLang="en-US" dirty="0" smtClean="0"/>
              <a:t>结果数据，画的图，表哥</a:t>
            </a:r>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73</a:t>
            </a:fld>
            <a:endParaRPr kumimoji="1" lang="zh-CN" altLang="en-US"/>
          </a:p>
        </p:txBody>
      </p:sp>
    </p:spTree>
    <p:extLst>
      <p:ext uri="{BB962C8B-B14F-4D97-AF65-F5344CB8AC3E}">
        <p14:creationId xmlns:p14="http://schemas.microsoft.com/office/powerpoint/2010/main" val="318561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74</a:t>
            </a:fld>
            <a:endParaRPr kumimoji="1" lang="zh-CN" altLang="en-US"/>
          </a:p>
        </p:txBody>
      </p:sp>
    </p:spTree>
    <p:extLst>
      <p:ext uri="{BB962C8B-B14F-4D97-AF65-F5344CB8AC3E}">
        <p14:creationId xmlns:p14="http://schemas.microsoft.com/office/powerpoint/2010/main" val="70788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75</a:t>
            </a:fld>
            <a:endParaRPr kumimoji="1" lang="zh-CN" altLang="en-US"/>
          </a:p>
        </p:txBody>
      </p:sp>
    </p:spTree>
    <p:extLst>
      <p:ext uri="{BB962C8B-B14F-4D97-AF65-F5344CB8AC3E}">
        <p14:creationId xmlns:p14="http://schemas.microsoft.com/office/powerpoint/2010/main" val="1112720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smtClean="0"/>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6</a:t>
            </a:fld>
            <a:endParaRPr kumimoji="1" lang="zh-CN" altLang="en-US"/>
          </a:p>
        </p:txBody>
      </p:sp>
    </p:spTree>
    <p:extLst>
      <p:ext uri="{BB962C8B-B14F-4D97-AF65-F5344CB8AC3E}">
        <p14:creationId xmlns:p14="http://schemas.microsoft.com/office/powerpoint/2010/main" val="211225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a:t>
            </a:fld>
            <a:endParaRPr kumimoji="1" lang="zh-CN" altLang="en-US"/>
          </a:p>
        </p:txBody>
      </p:sp>
    </p:spTree>
    <p:extLst>
      <p:ext uri="{BB962C8B-B14F-4D97-AF65-F5344CB8AC3E}">
        <p14:creationId xmlns:p14="http://schemas.microsoft.com/office/powerpoint/2010/main" val="106785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8</a:t>
            </a:fld>
            <a:endParaRPr kumimoji="1" lang="zh-CN" altLang="en-US"/>
          </a:p>
        </p:txBody>
      </p:sp>
    </p:spTree>
    <p:extLst>
      <p:ext uri="{BB962C8B-B14F-4D97-AF65-F5344CB8AC3E}">
        <p14:creationId xmlns:p14="http://schemas.microsoft.com/office/powerpoint/2010/main" val="1012707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9</a:t>
            </a:fld>
            <a:endParaRPr kumimoji="1" lang="zh-CN" altLang="en-US"/>
          </a:p>
        </p:txBody>
      </p:sp>
    </p:spTree>
    <p:extLst>
      <p:ext uri="{BB962C8B-B14F-4D97-AF65-F5344CB8AC3E}">
        <p14:creationId xmlns:p14="http://schemas.microsoft.com/office/powerpoint/2010/main" val="165344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8" name="Title 7"/>
          <p:cNvSpPr>
            <a:spLocks noGrp="1"/>
          </p:cNvSpPr>
          <p:nvPr>
            <p:ph type="ctrTitle"/>
          </p:nvPr>
        </p:nvSpPr>
        <p:spPr>
          <a:xfrm>
            <a:off x="911424" y="1412776"/>
            <a:ext cx="10753195" cy="1828800"/>
          </a:xfrm>
        </p:spPr>
        <p:txBody>
          <a:bodyPr anchor="b"/>
          <a:lstStyle>
            <a:lvl1pPr algn="ctr">
              <a:defRPr sz="4800" cap="all" baseline="0">
                <a:solidFill>
                  <a:schemeClr val="tx1"/>
                </a:solidFill>
                <a:latin typeface="黑体"/>
                <a:ea typeface="黑体"/>
                <a:cs typeface="黑体"/>
              </a:defRPr>
            </a:lvl1pPr>
          </a:lstStyle>
          <a:p>
            <a:r>
              <a:rPr lang="zh-CN" altLang="en-US" dirty="0" smtClean="0"/>
              <a:t>单击此处编辑母版标题样式</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 y="0"/>
            <a:ext cx="1775519" cy="134632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Rectangle 6"/>
          <p:cNvSpPr/>
          <p:nvPr/>
        </p:nvSpPr>
        <p:spPr bwMode="white">
          <a:xfrm>
            <a:off x="8128001"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2" name="Vertical Title 1"/>
          <p:cNvSpPr>
            <a:spLocks noGrp="1"/>
          </p:cNvSpPr>
          <p:nvPr>
            <p:ph type="title" orient="vert"/>
          </p:nvPr>
        </p:nvSpPr>
        <p:spPr>
          <a:xfrm>
            <a:off x="8737600" y="609601"/>
            <a:ext cx="2743200" cy="551656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Shape 3"/>
          <p:cNvSpPr>
            <a:spLocks noGrp="1"/>
          </p:cNvSpPr>
          <p:nvPr>
            <p:ph type="dt" sz="half" idx="10"/>
          </p:nvPr>
        </p:nvSpPr>
        <p:spPr>
          <a:xfrm>
            <a:off x="8737600" y="6248401"/>
            <a:ext cx="2946400" cy="365125"/>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8" name="Shape 4"/>
          <p:cNvSpPr>
            <a:spLocks noGrp="1"/>
          </p:cNvSpPr>
          <p:nvPr>
            <p:ph type="ftr" sz="quarter" idx="11"/>
          </p:nvPr>
        </p:nvSpPr>
        <p:spPr>
          <a:xfrm>
            <a:off x="609601" y="6248401"/>
            <a:ext cx="7431617" cy="365125"/>
          </a:xfrm>
          <a:prstGeom prst="rect">
            <a:avLst/>
          </a:prstGeom>
        </p:spPr>
        <p:txBody>
          <a:bodyPr/>
          <a:lstStyle>
            <a:lvl1pPr>
              <a:defRPr/>
            </a:lvl1pPr>
          </a:lstStyle>
          <a:p>
            <a:endParaRPr kumimoji="1" lang="zh-CN" altLang="en-US"/>
          </a:p>
        </p:txBody>
      </p:sp>
      <p:sp>
        <p:nvSpPr>
          <p:cNvPr id="9" name="Shape 5"/>
          <p:cNvSpPr>
            <a:spLocks noGrp="1"/>
          </p:cNvSpPr>
          <p:nvPr>
            <p:ph type="sldNum" sz="quarter" idx="12"/>
          </p:nvPr>
        </p:nvSpPr>
        <p:spPr>
          <a:xfrm rot="5400000">
            <a:off x="8075084" y="103717"/>
            <a:ext cx="533400" cy="325967"/>
          </a:xfrm>
          <a:prstGeom prst="rect">
            <a:avLst/>
          </a:prstGeom>
        </p:spPr>
        <p:txBody>
          <a:bodyPr/>
          <a:lstStyle>
            <a:lvl1pPr>
              <a:defRPr/>
            </a:lvl1pPr>
          </a:lstStyle>
          <a:p>
            <a:fld id="{8005F1B8-AC9D-174B-9C86-EFD890507E0E}"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07293" y="132150"/>
            <a:ext cx="11532828" cy="703750"/>
          </a:xfrm>
        </p:spPr>
        <p:txBody>
          <a:bodyPr/>
          <a:lstStyle>
            <a:lvl1pPr algn="ctr">
              <a:defRPr b="0" i="0">
                <a:latin typeface="华文中宋" pitchFamily="2" charset="-122"/>
                <a:ea typeface="华文中宋" pitchFamily="2" charset="-122"/>
              </a:defRPr>
            </a:lvl1pPr>
          </a:lstStyle>
          <a:p>
            <a:r>
              <a:rPr lang="zh-CN" altLang="en-US" dirty="0" smtClean="0"/>
              <a:t>单击此处编辑母版标题样式</a:t>
            </a:r>
            <a:endParaRPr lang="en-US" dirty="0"/>
          </a:p>
        </p:txBody>
      </p:sp>
      <p:sp>
        <p:nvSpPr>
          <p:cNvPr id="8" name="Content Placeholder 7"/>
          <p:cNvSpPr>
            <a:spLocks noGrp="1"/>
          </p:cNvSpPr>
          <p:nvPr>
            <p:ph sz="quarter" idx="1"/>
          </p:nvPr>
        </p:nvSpPr>
        <p:spPr>
          <a:xfrm>
            <a:off x="407293" y="1221701"/>
            <a:ext cx="11532828" cy="5497652"/>
          </a:xfrm>
        </p:spPr>
        <p:txBody>
          <a:bodyPr/>
          <a:lstStyle>
            <a:lvl1pPr>
              <a:defRPr>
                <a:latin typeface="华文中宋" pitchFamily="2" charset="-122"/>
                <a:ea typeface="华文中宋" pitchFamily="2" charset="-122"/>
              </a:defRPr>
            </a:lvl1pPr>
            <a:lvl2pPr>
              <a:defRPr>
                <a:latin typeface="华文楷体" pitchFamily="2" charset="-122"/>
                <a:ea typeface="华文楷体" pitchFamily="2" charset="-122"/>
              </a:defRPr>
            </a:lvl2pPr>
            <a:lvl3pPr>
              <a:defRPr>
                <a:latin typeface="华文楷体" pitchFamily="2" charset="-122"/>
                <a:ea typeface="华文楷体" pitchFamily="2" charset="-122"/>
              </a:defRPr>
            </a:lvl3pPr>
            <a:lvl4pPr>
              <a:defRPr>
                <a:latin typeface="华文楷体" pitchFamily="2" charset="-122"/>
                <a:ea typeface="华文楷体" pitchFamily="2" charset="-122"/>
              </a:defRPr>
            </a:lvl4pPr>
            <a:lvl5pPr>
              <a:defRPr>
                <a:latin typeface="华文楷体" pitchFamily="2" charset="-122"/>
                <a:ea typeface="华文楷体" pitchFamily="2" charset="-122"/>
              </a:defRPr>
            </a:lvl5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0" y="0"/>
            <a:ext cx="1199453" cy="93235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3" name="Text Placeholder 2"/>
          <p:cNvSpPr>
            <a:spLocks noGrp="1"/>
          </p:cNvSpPr>
          <p:nvPr>
            <p:ph type="body" idx="1"/>
          </p:nvPr>
        </p:nvSpPr>
        <p:spPr>
          <a:xfrm>
            <a:off x="1828801" y="2743200"/>
            <a:ext cx="9497484"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zh-CN" altLang="en-US" smtClean="0"/>
              <a:t>单击此处编辑母版标题样式</a:t>
            </a:r>
            <a:endParaRPr lang="en-US" dirty="0"/>
          </a:p>
        </p:txBody>
      </p:sp>
      <p:sp>
        <p:nvSpPr>
          <p:cNvPr id="7" name="Shape 11"/>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8" name="Shape 12"/>
          <p:cNvSpPr>
            <a:spLocks noGrp="1"/>
          </p:cNvSpPr>
          <p:nvPr>
            <p:ph type="sldNum" sz="quarter" idx="11"/>
          </p:nvPr>
        </p:nvSpPr>
        <p:spPr>
          <a:xfrm>
            <a:off x="0" y="1752601"/>
            <a:ext cx="1727200" cy="701675"/>
          </a:xfrm>
          <a:prstGeom prst="rect">
            <a:avLst/>
          </a:prstGeom>
        </p:spPr>
        <p:txBody>
          <a:bodyPr>
            <a:noAutofit/>
          </a:bodyPr>
          <a:lstStyle>
            <a:lvl1pPr>
              <a:defRPr sz="2400">
                <a:solidFill>
                  <a:srgbClr val="FFFFFF"/>
                </a:solidFill>
              </a:defRPr>
            </a:lvl1pPr>
          </a:lstStyle>
          <a:p>
            <a:fld id="{8005F1B8-AC9D-174B-9C86-EFD890507E0E}" type="slidenum">
              <a:rPr kumimoji="1" lang="zh-CN" altLang="en-US" smtClean="0"/>
              <a:t>‹#›</a:t>
            </a:fld>
            <a:endParaRPr kumimoji="1" lang="zh-CN" altLang="en-US"/>
          </a:p>
        </p:txBody>
      </p:sp>
      <p:sp>
        <p:nvSpPr>
          <p:cNvPr id="9" name="Shape 13"/>
          <p:cNvSpPr>
            <a:spLocks noGrp="1"/>
          </p:cNvSpPr>
          <p:nvPr>
            <p:ph type="ftr" sz="quarter" idx="12"/>
          </p:nvPr>
        </p:nvSpPr>
        <p:spPr>
          <a:xfrm>
            <a:off x="812801" y="6248401"/>
            <a:ext cx="7228417" cy="365125"/>
          </a:xfrm>
          <a:prstGeom prst="rect">
            <a:avLst/>
          </a:prstGeom>
        </p:spPr>
        <p:txBody>
          <a:bodyPr/>
          <a:lstStyle>
            <a:lvl1pPr>
              <a:defRPr/>
            </a:lvl1pPr>
          </a:lstStyle>
          <a:p>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Shape 7"/>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7" name="Shape 11"/>
          <p:cNvSpPr>
            <a:spLocks noGrp="1"/>
          </p:cNvSpPr>
          <p:nvPr>
            <p:ph type="ftr" sz="quarter" idx="12"/>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zh-CN" altLang="en-US" smtClean="0"/>
              <a:t>单击此处编辑母版标题样式</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7" name="Shape 9"/>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9" name="Shape 13"/>
          <p:cNvSpPr>
            <a:spLocks noGrp="1"/>
          </p:cNvSpPr>
          <p:nvPr>
            <p:ph type="ftr" sz="quarter" idx="12"/>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3" name="Shape 2"/>
          <p:cNvSpPr>
            <a:spLocks noGrp="1"/>
          </p:cNvSpPr>
          <p:nvPr>
            <p:ph type="ftr" sz="quarter" idx="11"/>
          </p:nvPr>
        </p:nvSpPr>
        <p:spPr>
          <a:xfrm>
            <a:off x="812801" y="6248401"/>
            <a:ext cx="7228417" cy="365125"/>
          </a:xfrm>
          <a:prstGeom prst="rect">
            <a:avLst/>
          </a:prstGeom>
        </p:spPr>
        <p:txBody>
          <a:bodyPr/>
          <a:lstStyle>
            <a:lvl1pPr>
              <a:defRPr/>
            </a:lvl1pPr>
          </a:lstStyle>
          <a:p>
            <a:endParaRPr kumimoji="1" lang="zh-CN" altLang="en-US"/>
          </a:p>
        </p:txBody>
      </p:sp>
      <p:sp>
        <p:nvSpPr>
          <p:cNvPr id="4" name="Shape 3"/>
          <p:cNvSpPr>
            <a:spLocks noGrp="1"/>
          </p:cNvSpPr>
          <p:nvPr>
            <p:ph type="sldNum" sz="quarter" idx="12"/>
          </p:nvPr>
        </p:nvSpPr>
        <p:spPr>
          <a:xfrm>
            <a:off x="0" y="6248400"/>
            <a:ext cx="711200" cy="381000"/>
          </a:xfrm>
          <a:prstGeom prst="rect">
            <a:avLst/>
          </a:prstGeom>
        </p:spPr>
        <p:txBody>
          <a:bodyPr/>
          <a:lstStyle>
            <a:lvl1pPr>
              <a:defRPr sz="1400"/>
            </a:lvl1pPr>
          </a:lstStyle>
          <a:p>
            <a:fld id="{8005F1B8-AC9D-174B-9C86-EFD890507E0E}" type="slidenum">
              <a:rPr kumimoji="1" lang="zh-CN" altLang="en-US" smtClean="0"/>
              <a:t>‹#›</a:t>
            </a:fld>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4400" b="0"/>
            </a:lvl1pPr>
          </a:lstStyle>
          <a:p>
            <a:r>
              <a:rPr lang="zh-CN" altLang="en-US" smtClean="0"/>
              <a:t>单击此处编辑母版标题样式</a:t>
            </a:r>
            <a:endParaRPr lang="en-US" dirty="0"/>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Content Placeholder 8"/>
          <p:cNvSpPr>
            <a:spLocks noGrp="1"/>
          </p:cNvSpPr>
          <p:nvPr>
            <p:ph sz="quarter" idx="1"/>
          </p:nvPr>
        </p:nvSpPr>
        <p:spPr>
          <a:xfrm>
            <a:off x="3149600" y="1752600"/>
            <a:ext cx="85344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Shape 4"/>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6" name="Shape 5"/>
          <p:cNvSpPr>
            <a:spLocks noGrp="1"/>
          </p:cNvSpPr>
          <p:nvPr>
            <p:ph type="ftr" sz="quarter" idx="11"/>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12700" y="4572001"/>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6" name="Rectangle 8"/>
          <p:cNvSpPr/>
          <p:nvPr/>
        </p:nvSpPr>
        <p:spPr>
          <a:xfrm>
            <a:off x="-12699"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8" name="Rectangle 10"/>
          <p:cNvSpPr/>
          <p:nvPr/>
        </p:nvSpPr>
        <p:spPr bwMode="white">
          <a:xfrm>
            <a:off x="1930401" y="1"/>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2" name="Title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smtClean="0"/>
              <a:t>将图片拖动到占位符，或单击添加图标</a:t>
            </a:r>
            <a:endParaRPr lang="en-US" noProof="0" dirty="0"/>
          </a:p>
        </p:txBody>
      </p:sp>
      <p:sp>
        <p:nvSpPr>
          <p:cNvPr id="9" name="Shape 11"/>
          <p:cNvSpPr>
            <a:spLocks noGrp="1"/>
          </p:cNvSpPr>
          <p:nvPr>
            <p:ph type="dt" sz="half" idx="10"/>
          </p:nvPr>
        </p:nvSpPr>
        <p:spPr>
          <a:xfrm>
            <a:off x="8331200" y="6248401"/>
            <a:ext cx="3556000" cy="365125"/>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10" name="Shape 12"/>
          <p:cNvSpPr>
            <a:spLocks noGrp="1"/>
          </p:cNvSpPr>
          <p:nvPr>
            <p:ph type="sldNum" sz="quarter" idx="11"/>
          </p:nvPr>
        </p:nvSpPr>
        <p:spPr>
          <a:xfrm>
            <a:off x="0" y="4667251"/>
            <a:ext cx="1930400" cy="663575"/>
          </a:xfrm>
          <a:prstGeom prst="rect">
            <a:avLst/>
          </a:prstGeom>
        </p:spPr>
        <p:txBody>
          <a:bodyPr/>
          <a:lstStyle>
            <a:lvl1pPr>
              <a:defRPr sz="2800">
                <a:solidFill>
                  <a:srgbClr val="FFFFFF"/>
                </a:solidFill>
              </a:defRPr>
            </a:lvl1pPr>
          </a:lstStyle>
          <a:p>
            <a:fld id="{8005F1B8-AC9D-174B-9C86-EFD890507E0E}" type="slidenum">
              <a:rPr kumimoji="1" lang="zh-CN" altLang="en-US" smtClean="0"/>
              <a:t>‹#›</a:t>
            </a:fld>
            <a:endParaRPr kumimoji="1" lang="zh-CN" altLang="en-US"/>
          </a:p>
        </p:txBody>
      </p:sp>
      <p:sp>
        <p:nvSpPr>
          <p:cNvPr id="11" name="Shape 13"/>
          <p:cNvSpPr>
            <a:spLocks noGrp="1"/>
          </p:cNvSpPr>
          <p:nvPr>
            <p:ph type="ftr" sz="quarter" idx="12"/>
          </p:nvPr>
        </p:nvSpPr>
        <p:spPr>
          <a:xfrm>
            <a:off x="2133600" y="6248401"/>
            <a:ext cx="6096000" cy="365125"/>
          </a:xfrm>
          <a:prstGeom prst="rect">
            <a:avLst/>
          </a:prstGeom>
        </p:spPr>
        <p:txBody>
          <a:bodyPr/>
          <a:lstStyle>
            <a:lvl1pPr>
              <a:defRPr/>
            </a:lvl1pPr>
          </a:lstStyle>
          <a:p>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Rectangle 9"/>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18/3/12</a:t>
            </a:fld>
            <a:endParaRPr kumimoji="1" lang="zh-CN" altLang="en-US"/>
          </a:p>
        </p:txBody>
      </p:sp>
      <p:sp>
        <p:nvSpPr>
          <p:cNvPr id="5" name="Rectangle 10"/>
          <p:cNvSpPr>
            <a:spLocks noGrp="1"/>
          </p:cNvSpPr>
          <p:nvPr>
            <p:ph type="ftr" sz="quarter" idx="11"/>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1"/>
          <p:cNvSpPr>
            <a:spLocks noGrp="1"/>
          </p:cNvSpPr>
          <p:nvPr>
            <p:ph type="title"/>
          </p:nvPr>
        </p:nvSpPr>
        <p:spPr bwMode="auto">
          <a:xfrm>
            <a:off x="378738" y="178464"/>
            <a:ext cx="11540348" cy="7908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027" name="Rectangle 12"/>
          <p:cNvSpPr>
            <a:spLocks noGrp="1"/>
          </p:cNvSpPr>
          <p:nvPr>
            <p:ph type="body" idx="1"/>
          </p:nvPr>
        </p:nvSpPr>
        <p:spPr bwMode="auto">
          <a:xfrm>
            <a:off x="378738" y="1370348"/>
            <a:ext cx="11540349" cy="53644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9" name="Rectangle 8"/>
          <p:cNvSpPr/>
          <p:nvPr/>
        </p:nvSpPr>
        <p:spPr>
          <a:xfrm>
            <a:off x="0" y="937153"/>
            <a:ext cx="12192000" cy="172806"/>
          </a:xfrm>
          <a:prstGeom prst="rect">
            <a:avLst/>
          </a:prstGeom>
          <a:solidFill>
            <a:schemeClr val="accent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4400" kern="1200">
          <a:solidFill>
            <a:schemeClr val="tx2"/>
          </a:solidFill>
          <a:latin typeface="+mj-lt"/>
          <a:ea typeface="MS PGothic" pitchFamily="34" charset="-128"/>
          <a:cs typeface="MS PGothic" charset="0"/>
        </a:defRPr>
      </a:lvl1pPr>
      <a:lvl2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2pPr>
      <a:lvl3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3pPr>
      <a:lvl4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4pPr>
      <a:lvl5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5pPr>
      <a:lvl6pPr marL="457200" algn="l" rtl="0" eaLnBrk="1" fontAlgn="base" hangingPunct="1">
        <a:spcBef>
          <a:spcPct val="0"/>
        </a:spcBef>
        <a:spcAft>
          <a:spcPct val="0"/>
        </a:spcAft>
        <a:defRPr sz="4400">
          <a:solidFill>
            <a:schemeClr val="tx2"/>
          </a:solidFill>
          <a:latin typeface="Tw Cen MT" pitchFamily="34" charset="0"/>
        </a:defRPr>
      </a:lvl6pPr>
      <a:lvl7pPr marL="914400" algn="l" rtl="0" eaLnBrk="1" fontAlgn="base" hangingPunct="1">
        <a:spcBef>
          <a:spcPct val="0"/>
        </a:spcBef>
        <a:spcAft>
          <a:spcPct val="0"/>
        </a:spcAft>
        <a:defRPr sz="4400">
          <a:solidFill>
            <a:schemeClr val="tx2"/>
          </a:solidFill>
          <a:latin typeface="Tw Cen MT" pitchFamily="34" charset="0"/>
        </a:defRPr>
      </a:lvl7pPr>
      <a:lvl8pPr marL="1371600" algn="l" rtl="0" eaLnBrk="1" fontAlgn="base" hangingPunct="1">
        <a:spcBef>
          <a:spcPct val="0"/>
        </a:spcBef>
        <a:spcAft>
          <a:spcPct val="0"/>
        </a:spcAft>
        <a:defRPr sz="4400">
          <a:solidFill>
            <a:schemeClr val="tx2"/>
          </a:solidFill>
          <a:latin typeface="Tw Cen MT" pitchFamily="34" charset="0"/>
        </a:defRPr>
      </a:lvl8pPr>
      <a:lvl9pPr marL="1828800" algn="l" rtl="0" eaLnBrk="1" fontAlgn="base" hangingPunct="1">
        <a:spcBef>
          <a:spcPct val="0"/>
        </a:spcBef>
        <a:spcAft>
          <a:spcPct val="0"/>
        </a:spcAft>
        <a:defRPr sz="4400">
          <a:solidFill>
            <a:schemeClr val="tx2"/>
          </a:solidFill>
          <a:latin typeface="Tw Cen MT" pitchFamily="34" charset="0"/>
        </a:defRPr>
      </a:lvl9pPr>
    </p:titleStyle>
    <p:body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a:solidFill>
            <a:schemeClr val="tx1"/>
          </a:solidFill>
          <a:latin typeface="+mn-lt"/>
          <a:ea typeface="MS PGothic" pitchFamily="34" charset="-128"/>
          <a:cs typeface="MS PGothic" charset="0"/>
        </a:defRPr>
      </a:lvl1pPr>
      <a:lvl2pPr marL="639763" indent="-273050" algn="l" rtl="0" eaLnBrk="1" fontAlgn="base" hangingPunct="1">
        <a:spcBef>
          <a:spcPts val="550"/>
        </a:spcBef>
        <a:spcAft>
          <a:spcPct val="0"/>
        </a:spcAft>
        <a:buClr>
          <a:schemeClr val="accent1"/>
        </a:buClr>
        <a:buSzPct val="70000"/>
        <a:buFont typeface="Wingdings" charset="2"/>
        <a:buChar char="Ø"/>
        <a:defRPr sz="2600" kern="1200">
          <a:solidFill>
            <a:schemeClr val="tx1"/>
          </a:solidFill>
          <a:latin typeface="+mn-lt"/>
          <a:ea typeface="MS PGothic" pitchFamily="34" charset="-128"/>
          <a:cs typeface="MS PGothic" charset="0"/>
        </a:defRPr>
      </a:lvl2pPr>
      <a:lvl3pPr marL="914400" indent="-228600" algn="l" rtl="0" eaLnBrk="1" fontAlgn="base" hangingPunct="1">
        <a:spcBef>
          <a:spcPts val="500"/>
        </a:spcBef>
        <a:spcAft>
          <a:spcPct val="0"/>
        </a:spcAft>
        <a:buClr>
          <a:schemeClr val="accent2"/>
        </a:buClr>
        <a:buSzPct val="75000"/>
        <a:buFont typeface="Wingdings" charset="2"/>
        <a:buChar char="ü"/>
        <a:defRPr sz="2300" kern="1200">
          <a:solidFill>
            <a:schemeClr val="tx1"/>
          </a:solidFill>
          <a:latin typeface="+mn-lt"/>
          <a:ea typeface="MS PGothic" pitchFamily="34" charset="-128"/>
          <a:cs typeface="MS PGothic" charset="0"/>
        </a:defRPr>
      </a:lvl3pPr>
      <a:lvl4pPr marL="1371600" indent="-228600" algn="l" rtl="0" eaLnBrk="1" fontAlgn="base" hangingPunct="1">
        <a:spcBef>
          <a:spcPts val="400"/>
        </a:spcBef>
        <a:spcAft>
          <a:spcPct val="0"/>
        </a:spcAft>
        <a:buClr>
          <a:srgbClr val="A5AB81"/>
        </a:buClr>
        <a:buSzPct val="75000"/>
        <a:buFont typeface="Wingdings" pitchFamily="2" charset="2"/>
        <a:buChar char=""/>
        <a:defRPr sz="2000" kern="1200">
          <a:solidFill>
            <a:schemeClr val="tx1"/>
          </a:solidFill>
          <a:latin typeface="+mn-lt"/>
          <a:ea typeface="MS PGothic" pitchFamily="34" charset="-128"/>
          <a:cs typeface="MS PGothic" charset="0"/>
        </a:defRPr>
      </a:lvl4pPr>
      <a:lvl5pPr marL="1828800" indent="-228600" algn="l" rtl="0" eaLnBrk="1" fontAlgn="base" hangingPunct="1">
        <a:spcBef>
          <a:spcPts val="400"/>
        </a:spcBef>
        <a:spcAft>
          <a:spcPct val="0"/>
        </a:spcAft>
        <a:buClr>
          <a:srgbClr val="D8B25C"/>
        </a:buClr>
        <a:buSzPct val="65000"/>
        <a:buFont typeface="Wingdings" pitchFamily="2" charset="2"/>
        <a:buChar char=""/>
        <a:defRPr sz="2000" kern="1200">
          <a:solidFill>
            <a:schemeClr val="tx1"/>
          </a:solidFill>
          <a:latin typeface="+mn-lt"/>
          <a:ea typeface="MS PGothic" pitchFamily="34" charset="-128"/>
          <a:cs typeface="MS PGothic"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47.jpeg"/><Relationship Id="rId5" Type="http://schemas.openxmlformats.org/officeDocument/2006/relationships/image" Target="../media/image4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jpe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jpe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jpeg"/><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5" Type="http://schemas.openxmlformats.org/officeDocument/2006/relationships/chart" Target="../charts/chart10.xml"/><Relationship Id="rId6" Type="http://schemas.openxmlformats.org/officeDocument/2006/relationships/chart" Target="../charts/chart11.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6"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62.png"/><Relationship Id="rId5" Type="http://schemas.openxmlformats.org/officeDocument/2006/relationships/image" Target="../media/image47.jpeg"/><Relationship Id="rId6" Type="http://schemas.openxmlformats.org/officeDocument/2006/relationships/image" Target="../media/image48.png"/><Relationship Id="rId7" Type="http://schemas.openxmlformats.org/officeDocument/2006/relationships/image" Target="../media/image63.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65328" y="1766807"/>
            <a:ext cx="9792017" cy="1153462"/>
          </a:xfrm>
        </p:spPr>
        <p:txBody>
          <a:bodyPr/>
          <a:lstStyle/>
          <a:p>
            <a:r>
              <a:rPr kumimoji="1" lang="zh-CN" altLang="en-US" dirty="0">
                <a:latin typeface="华文中宋"/>
                <a:ea typeface="华文中宋"/>
                <a:cs typeface="华文中宋"/>
              </a:rPr>
              <a:t>数据中心</a:t>
            </a:r>
            <a:r>
              <a:rPr kumimoji="1" lang="zh-CN" altLang="en-US" dirty="0" smtClean="0">
                <a:latin typeface="华文中宋"/>
                <a:ea typeface="华文中宋"/>
                <a:cs typeface="华文中宋"/>
              </a:rPr>
              <a:t>网络速率</a:t>
            </a:r>
            <a:r>
              <a:rPr kumimoji="1" lang="zh-CN" altLang="en-US" dirty="0">
                <a:latin typeface="华文中宋"/>
                <a:ea typeface="华文中宋"/>
                <a:cs typeface="华文中宋"/>
              </a:rPr>
              <a:t>和延迟优化</a:t>
            </a:r>
          </a:p>
        </p:txBody>
      </p:sp>
      <p:sp>
        <p:nvSpPr>
          <p:cNvPr id="10" name="文本框 9"/>
          <p:cNvSpPr txBox="1"/>
          <p:nvPr/>
        </p:nvSpPr>
        <p:spPr>
          <a:xfrm>
            <a:off x="4181530" y="3525127"/>
            <a:ext cx="4898571" cy="1384995"/>
          </a:xfrm>
          <a:prstGeom prst="rect">
            <a:avLst/>
          </a:prstGeom>
          <a:noFill/>
        </p:spPr>
        <p:txBody>
          <a:bodyPr wrap="square" rtlCol="0">
            <a:spAutoFit/>
          </a:bodyPr>
          <a:lstStyle/>
          <a:p>
            <a:r>
              <a:rPr kumimoji="1" lang="zh-CN" altLang="en-US" sz="2800" b="1" dirty="0">
                <a:latin typeface="华文楷体"/>
                <a:ea typeface="华文楷体"/>
                <a:cs typeface="华文楷体"/>
              </a:rPr>
              <a:t>答辩人：张</a:t>
            </a:r>
            <a:r>
              <a:rPr kumimoji="1" lang="en-US" altLang="zh-CN" sz="2800" b="1" dirty="0">
                <a:latin typeface="华文楷体"/>
                <a:ea typeface="华文楷体"/>
                <a:cs typeface="华文楷体"/>
              </a:rPr>
              <a:t>    </a:t>
            </a:r>
            <a:r>
              <a:rPr kumimoji="1" lang="zh-CN" altLang="en-US" sz="2800" b="1" dirty="0">
                <a:latin typeface="华文楷体"/>
                <a:ea typeface="华文楷体"/>
                <a:cs typeface="华文楷体"/>
              </a:rPr>
              <a:t>晗</a:t>
            </a:r>
            <a:endParaRPr kumimoji="1" lang="en-US" altLang="zh-CN" sz="2800" b="1" dirty="0">
              <a:latin typeface="华文楷体"/>
              <a:ea typeface="华文楷体"/>
              <a:cs typeface="华文楷体"/>
            </a:endParaRPr>
          </a:p>
          <a:p>
            <a:r>
              <a:rPr kumimoji="1" lang="zh-CN" altLang="en-US" sz="2800" b="1" dirty="0">
                <a:latin typeface="华文楷体"/>
                <a:ea typeface="华文楷体"/>
                <a:cs typeface="华文楷体"/>
              </a:rPr>
              <a:t>导</a:t>
            </a:r>
            <a:r>
              <a:rPr kumimoji="1" lang="en-US" altLang="zh-CN" sz="2800" b="1" dirty="0">
                <a:latin typeface="华文楷体"/>
                <a:ea typeface="华文楷体"/>
                <a:cs typeface="华文楷体"/>
              </a:rPr>
              <a:t>    </a:t>
            </a:r>
            <a:r>
              <a:rPr kumimoji="1" lang="zh-CN" altLang="en-US" sz="2800" b="1" dirty="0">
                <a:latin typeface="华文楷体"/>
                <a:ea typeface="华文楷体"/>
                <a:cs typeface="华文楷体"/>
              </a:rPr>
              <a:t>师：尹霞</a:t>
            </a:r>
            <a:r>
              <a:rPr kumimoji="1" lang="en-US" altLang="zh-CN" sz="2800" b="1" dirty="0">
                <a:latin typeface="华文楷体"/>
                <a:ea typeface="华文楷体"/>
                <a:cs typeface="华文楷体"/>
              </a:rPr>
              <a:t> </a:t>
            </a:r>
            <a:r>
              <a:rPr kumimoji="1" lang="zh-CN" altLang="en-US" sz="2800" b="1" dirty="0">
                <a:latin typeface="华文楷体"/>
                <a:ea typeface="华文楷体"/>
                <a:cs typeface="华文楷体"/>
              </a:rPr>
              <a:t>教授</a:t>
            </a:r>
            <a:endParaRPr kumimoji="1" lang="en-US" altLang="zh-CN" sz="2800" b="1" dirty="0">
              <a:latin typeface="华文楷体"/>
              <a:ea typeface="华文楷体"/>
              <a:cs typeface="华文楷体"/>
            </a:endParaRPr>
          </a:p>
          <a:p>
            <a:r>
              <a:rPr kumimoji="1" lang="zh-CN" altLang="en-US" sz="2800" b="1" dirty="0">
                <a:latin typeface="华文楷体"/>
                <a:ea typeface="华文楷体"/>
                <a:cs typeface="华文楷体"/>
              </a:rPr>
              <a:t>日</a:t>
            </a:r>
            <a:r>
              <a:rPr kumimoji="1" lang="en-US" altLang="zh-CN" sz="2800" b="1" dirty="0">
                <a:latin typeface="华文楷体"/>
                <a:ea typeface="华文楷体"/>
                <a:cs typeface="华文楷体"/>
              </a:rPr>
              <a:t>    </a:t>
            </a:r>
            <a:r>
              <a:rPr kumimoji="1" lang="zh-CN" altLang="en-US" sz="2800" b="1" dirty="0">
                <a:latin typeface="华文楷体"/>
                <a:ea typeface="华文楷体"/>
                <a:cs typeface="华文楷体"/>
              </a:rPr>
              <a:t>期：</a:t>
            </a:r>
            <a:fld id="{513B46B2-1AF7-494C-B590-661BC31DBF65}" type="datetime5">
              <a:rPr kumimoji="1" lang="zh-CN" altLang="en-US" sz="2800" b="1">
                <a:latin typeface="华文楷体"/>
                <a:ea typeface="华文楷体"/>
                <a:cs typeface="华文楷体"/>
              </a:rPr>
              <a:t>2018/3/12</a:t>
            </a:fld>
            <a:endParaRPr kumimoji="1" lang="zh-CN" altLang="en-US" sz="2800" b="1" dirty="0">
              <a:latin typeface="华文楷体"/>
              <a:ea typeface="华文楷体"/>
              <a:cs typeface="华文楷体"/>
            </a:endParaRPr>
          </a:p>
        </p:txBody>
      </p:sp>
      <p:sp>
        <p:nvSpPr>
          <p:cNvPr id="11" name="文本框 10"/>
          <p:cNvSpPr txBox="1"/>
          <p:nvPr/>
        </p:nvSpPr>
        <p:spPr>
          <a:xfrm>
            <a:off x="3995037" y="454063"/>
            <a:ext cx="4449717" cy="707886"/>
          </a:xfrm>
          <a:prstGeom prst="rect">
            <a:avLst/>
          </a:prstGeom>
          <a:noFill/>
        </p:spPr>
        <p:txBody>
          <a:bodyPr wrap="square" rtlCol="0">
            <a:spAutoFit/>
          </a:bodyPr>
          <a:lstStyle/>
          <a:p>
            <a:r>
              <a:rPr kumimoji="1" lang="zh-CN" altLang="en-US" sz="4000" dirty="0">
                <a:latin typeface="华文隶书"/>
                <a:ea typeface="华文隶书"/>
                <a:cs typeface="华文隶书"/>
              </a:rPr>
              <a:t>清华大学博士论文</a:t>
            </a:r>
          </a:p>
        </p:txBody>
      </p:sp>
    </p:spTree>
    <p:extLst>
      <p:ext uri="{BB962C8B-B14F-4D97-AF65-F5344CB8AC3E}">
        <p14:creationId xmlns:p14="http://schemas.microsoft.com/office/powerpoint/2010/main" val="1605908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数据中心网络应用传输概述</a:t>
            </a:r>
          </a:p>
          <a:p>
            <a:pPr marL="539353" indent="-457200">
              <a:buFont typeface="Wingdings" charset="2"/>
              <a:buChar char="n"/>
            </a:pPr>
            <a:r>
              <a:rPr lang="zh-CN" altLang="en-US" sz="3200" dirty="0"/>
              <a:t>数据中心网络应用传输综述</a:t>
            </a:r>
          </a:p>
          <a:p>
            <a:pPr marL="539353" indent="-457200">
              <a:buFont typeface="Wingdings" charset="2"/>
              <a:buChar char="n"/>
            </a:pPr>
            <a:r>
              <a:rPr lang="zh-CN" altLang="en-US" sz="3200" dirty="0"/>
              <a:t>数据中心网络应用传输方案</a:t>
            </a:r>
            <a:endParaRPr lang="en-US" altLang="zh-CN" sz="3200" dirty="0"/>
          </a:p>
        </p:txBody>
      </p:sp>
    </p:spTree>
    <p:extLst>
      <p:ext uri="{BB962C8B-B14F-4D97-AF65-F5344CB8AC3E}">
        <p14:creationId xmlns:p14="http://schemas.microsoft.com/office/powerpoint/2010/main" val="1395235128"/>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solidFill>
                  <a:srgbClr val="FF0000"/>
                </a:solidFill>
              </a:rPr>
              <a:t>数据中心网络应用传输概述</a:t>
            </a:r>
          </a:p>
          <a:p>
            <a:pPr marL="539353" indent="-457200">
              <a:buFont typeface="Wingdings" charset="2"/>
              <a:buChar char="n"/>
            </a:pPr>
            <a:r>
              <a:rPr lang="zh-CN" altLang="en-US" sz="3200" dirty="0"/>
              <a:t>数据中心网络应用传输综述</a:t>
            </a:r>
          </a:p>
          <a:p>
            <a:pPr marL="539353" indent="-457200">
              <a:buFont typeface="Wingdings" charset="2"/>
              <a:buChar char="n"/>
            </a:pPr>
            <a:r>
              <a:rPr lang="zh-CN" altLang="en-US" sz="3200" dirty="0"/>
              <a:t>数据中心网络应用传输方案</a:t>
            </a:r>
            <a:endParaRPr lang="en-US" altLang="zh-CN" sz="3200" dirty="0"/>
          </a:p>
        </p:txBody>
      </p:sp>
    </p:spTree>
    <p:extLst>
      <p:ext uri="{BB962C8B-B14F-4D97-AF65-F5344CB8AC3E}">
        <p14:creationId xmlns:p14="http://schemas.microsoft.com/office/powerpoint/2010/main" val="1122551742"/>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数据中心网络应用传输概述</a:t>
            </a:r>
            <a:endParaRPr kumimoji="1" lang="zh-CN" altLang="en-US" dirty="0"/>
          </a:p>
        </p:txBody>
      </p:sp>
      <p:sp>
        <p:nvSpPr>
          <p:cNvPr id="3" name="内容占位符 2"/>
          <p:cNvSpPr>
            <a:spLocks noGrp="1"/>
          </p:cNvSpPr>
          <p:nvPr>
            <p:ph idx="1"/>
          </p:nvPr>
        </p:nvSpPr>
        <p:spPr>
          <a:xfrm>
            <a:off x="1860381" y="1313027"/>
            <a:ext cx="7886700" cy="4506202"/>
          </a:xfrm>
        </p:spPr>
        <p:txBody>
          <a:bodyPr/>
          <a:lstStyle/>
          <a:p>
            <a:r>
              <a:rPr lang="zh-CN" altLang="en-US" dirty="0" smtClean="0"/>
              <a:t>应用在数据中心传输存在问题：</a:t>
            </a:r>
          </a:p>
          <a:p>
            <a:pPr lvl="1"/>
            <a:r>
              <a:rPr lang="en-US" altLang="zh-CN" dirty="0" smtClean="0"/>
              <a:t>Map-reduce</a:t>
            </a:r>
            <a:r>
              <a:rPr lang="zh-CN" altLang="en-US" dirty="0" smtClean="0"/>
              <a:t>等高并发引起大量丢包</a:t>
            </a:r>
            <a:endParaRPr lang="zh-CN" altLang="en-US" baseline="30000" dirty="0" smtClean="0"/>
          </a:p>
          <a:p>
            <a:pPr lvl="1"/>
            <a:r>
              <a:rPr lang="en-US" altLang="zh-CN" dirty="0" smtClean="0"/>
              <a:t>TCP</a:t>
            </a:r>
            <a:r>
              <a:rPr lang="zh-CN" altLang="en-US" dirty="0" smtClean="0"/>
              <a:t>使得缓冲区很大，延迟高</a:t>
            </a:r>
            <a:endParaRPr lang="zh-CN" altLang="en-US" baseline="30000" dirty="0" smtClean="0"/>
          </a:p>
          <a:p>
            <a:pPr lvl="1"/>
            <a:r>
              <a:rPr lang="zh-CN" altLang="en-US" dirty="0" smtClean="0"/>
              <a:t>带宽公平分配，难以满足所有应需求</a:t>
            </a:r>
            <a:endParaRPr lang="zh-CN" altLang="en-US" baseline="30000" dirty="0"/>
          </a:p>
          <a:p>
            <a:pPr lvl="1"/>
            <a:r>
              <a:rPr lang="zh-CN" altLang="en-US" dirty="0" smtClean="0"/>
              <a:t>网络资源利用率低，应用未获得应得的网络资源</a:t>
            </a:r>
          </a:p>
        </p:txBody>
      </p:sp>
      <p:sp>
        <p:nvSpPr>
          <p:cNvPr id="23" name="Oval 14"/>
          <p:cNvSpPr/>
          <p:nvPr/>
        </p:nvSpPr>
        <p:spPr>
          <a:xfrm>
            <a:off x="8788935" y="2750136"/>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15"/>
          <p:cNvSpPr/>
          <p:nvPr/>
        </p:nvSpPr>
        <p:spPr>
          <a:xfrm>
            <a:off x="9316119" y="2757552"/>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16"/>
          <p:cNvSpPr/>
          <p:nvPr/>
        </p:nvSpPr>
        <p:spPr>
          <a:xfrm>
            <a:off x="9892309" y="2743038"/>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8"/>
          <p:cNvSpPr/>
          <p:nvPr/>
        </p:nvSpPr>
        <p:spPr>
          <a:xfrm>
            <a:off x="9298854" y="1960920"/>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Arrow Connector 9"/>
          <p:cNvCxnSpPr/>
          <p:nvPr/>
        </p:nvCxnSpPr>
        <p:spPr>
          <a:xfrm flipH="1">
            <a:off x="8907013" y="2156960"/>
            <a:ext cx="572936" cy="687236"/>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
          <p:cNvCxnSpPr>
            <a:stCxn id="26" idx="4"/>
          </p:cNvCxnSpPr>
          <p:nvPr/>
        </p:nvCxnSpPr>
        <p:spPr>
          <a:xfrm>
            <a:off x="9498879" y="2360971"/>
            <a:ext cx="27122" cy="495109"/>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1"/>
          <p:cNvCxnSpPr>
            <a:stCxn id="26" idx="5"/>
          </p:cNvCxnSpPr>
          <p:nvPr/>
        </p:nvCxnSpPr>
        <p:spPr>
          <a:xfrm>
            <a:off x="9640318" y="2302385"/>
            <a:ext cx="376329" cy="57848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26"/>
          <p:cNvSpPr/>
          <p:nvPr/>
        </p:nvSpPr>
        <p:spPr>
          <a:xfrm>
            <a:off x="8696640" y="2771067"/>
            <a:ext cx="137160" cy="274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sp>
        <p:nvSpPr>
          <p:cNvPr id="32" name="Rectangle 28"/>
          <p:cNvSpPr/>
          <p:nvPr/>
        </p:nvSpPr>
        <p:spPr>
          <a:xfrm>
            <a:off x="9212700" y="2802478"/>
            <a:ext cx="137160" cy="274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sp>
        <p:nvSpPr>
          <p:cNvPr id="33" name="Rectangle 29"/>
          <p:cNvSpPr/>
          <p:nvPr/>
        </p:nvSpPr>
        <p:spPr>
          <a:xfrm>
            <a:off x="9728027" y="2828598"/>
            <a:ext cx="137160" cy="274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pic>
        <p:nvPicPr>
          <p:cNvPr id="4" name="图片 3"/>
          <p:cNvPicPr>
            <a:picLocks noChangeAspect="1"/>
          </p:cNvPicPr>
          <p:nvPr/>
        </p:nvPicPr>
        <p:blipFill>
          <a:blip r:embed="rId3"/>
          <a:stretch>
            <a:fillRect/>
          </a:stretch>
        </p:blipFill>
        <p:spPr>
          <a:xfrm>
            <a:off x="2366751" y="4360314"/>
            <a:ext cx="3436980" cy="1128713"/>
          </a:xfrm>
          <a:prstGeom prst="rect">
            <a:avLst/>
          </a:prstGeom>
        </p:spPr>
      </p:pic>
      <p:pic>
        <p:nvPicPr>
          <p:cNvPr id="7" name="图片 6"/>
          <p:cNvPicPr>
            <a:picLocks noChangeAspect="1"/>
          </p:cNvPicPr>
          <p:nvPr/>
        </p:nvPicPr>
        <p:blipFill>
          <a:blip r:embed="rId4"/>
          <a:stretch>
            <a:fillRect/>
          </a:stretch>
        </p:blipFill>
        <p:spPr>
          <a:xfrm>
            <a:off x="6275337" y="4360313"/>
            <a:ext cx="3250664" cy="1313306"/>
          </a:xfrm>
          <a:prstGeom prst="rect">
            <a:avLst/>
          </a:prstGeom>
        </p:spPr>
      </p:pic>
    </p:spTree>
    <p:extLst>
      <p:ext uri="{BB962C8B-B14F-4D97-AF65-F5344CB8AC3E}">
        <p14:creationId xmlns:p14="http://schemas.microsoft.com/office/powerpoint/2010/main" val="13517973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56" presetClass="path" presetSubtype="0" accel="50000" decel="50000" fill="hold" grpId="1" nodeType="withEffect">
                                  <p:stCondLst>
                                    <p:cond delay="0"/>
                                  </p:stCondLst>
                                  <p:childTnLst>
                                    <p:animMotion origin="layout" path="M 0.02101 0.04167 L 0.07587 -0.14213 " pathEditMode="relative" rAng="0" ptsTypes="AA">
                                      <p:cBhvr>
                                        <p:cTn id="29" dur="1000" fill="hold"/>
                                        <p:tgtEl>
                                          <p:spTgt spid="31"/>
                                        </p:tgtEl>
                                        <p:attrNameLst>
                                          <p:attrName>ppt_x</p:attrName>
                                          <p:attrName>ppt_y</p:attrName>
                                        </p:attrNameLst>
                                      </p:cBhvr>
                                      <p:rCtr x="2743" y="-9190"/>
                                    </p:animMotion>
                                  </p:childTnLst>
                                </p:cTn>
                              </p:par>
                              <p:par>
                                <p:cTn id="30" presetID="56" presetClass="path" presetSubtype="0" accel="50000" decel="50000" fill="hold" grpId="1" nodeType="withEffect">
                                  <p:stCondLst>
                                    <p:cond delay="0"/>
                                  </p:stCondLst>
                                  <p:childTnLst>
                                    <p:animMotion origin="layout" path="M 0.03993 0.04861 L 0.01858 -0.13518 " pathEditMode="relative" rAng="0" ptsTypes="AA">
                                      <p:cBhvr>
                                        <p:cTn id="31" dur="1000" fill="hold"/>
                                        <p:tgtEl>
                                          <p:spTgt spid="32"/>
                                        </p:tgtEl>
                                        <p:attrNameLst>
                                          <p:attrName>ppt_x</p:attrName>
                                          <p:attrName>ppt_y</p:attrName>
                                        </p:attrNameLst>
                                      </p:cBhvr>
                                      <p:rCtr x="-1076" y="-9190"/>
                                    </p:animMotion>
                                  </p:childTnLst>
                                </p:cTn>
                              </p:par>
                              <p:par>
                                <p:cTn id="32" presetID="56" presetClass="path" presetSubtype="0" accel="50000" decel="50000" fill="hold" grpId="1" nodeType="withEffect">
                                  <p:stCondLst>
                                    <p:cond delay="0"/>
                                  </p:stCondLst>
                                  <p:childTnLst>
                                    <p:animMotion origin="layout" path="M 0.05503 0.03796 L -0.03681 -0.14584 " pathEditMode="relative" rAng="0" ptsTypes="AA">
                                      <p:cBhvr>
                                        <p:cTn id="33" dur="1000" fill="hold"/>
                                        <p:tgtEl>
                                          <p:spTgt spid="33"/>
                                        </p:tgtEl>
                                        <p:attrNameLst>
                                          <p:attrName>ppt_x</p:attrName>
                                          <p:attrName>ppt_y</p:attrName>
                                        </p:attrNameLst>
                                      </p:cBhvr>
                                      <p:rCtr x="-4601" y="-9190"/>
                                    </p:animMotion>
                                  </p:childTnLst>
                                </p:cTn>
                              </p:par>
                              <p:par>
                                <p:cTn id="34" presetID="5" presetClass="entr" presetSubtype="10" fill="hold" grpId="1"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checkerboard(across)">
                                      <p:cBhvr>
                                        <p:cTn id="36" dur="500"/>
                                        <p:tgtEl>
                                          <p:spTgt spid="26"/>
                                        </p:tgtEl>
                                      </p:cBhvr>
                                    </p:animEffect>
                                  </p:childTnLst>
                                </p:cTn>
                              </p:par>
                              <p:par>
                                <p:cTn id="37" presetID="5" presetClass="entr" presetSubtype="10" fill="hold" grpId="1"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par>
                                <p:cTn id="40" presetID="5" presetClass="entr" presetSubtype="10" fill="hold" grpId="2"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heckerboard(across)">
                                      <p:cBhvr>
                                        <p:cTn id="42" dur="500"/>
                                        <p:tgtEl>
                                          <p:spTgt spid="33"/>
                                        </p:tgtEl>
                                      </p:cBhvr>
                                    </p:animEffect>
                                  </p:childTnLst>
                                </p:cTn>
                              </p:par>
                              <p:par>
                                <p:cTn id="43" presetID="5" presetClass="entr" presetSubtype="1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heckerboard(across)">
                                      <p:cBhvr>
                                        <p:cTn id="45" dur="500"/>
                                        <p:tgtEl>
                                          <p:spTgt spid="29"/>
                                        </p:tgtEl>
                                      </p:cBhvr>
                                    </p:animEffect>
                                  </p:childTnLst>
                                </p:cTn>
                              </p:par>
                              <p:par>
                                <p:cTn id="46" presetID="5" presetClass="entr" presetSubtype="1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checkerboard(across)">
                                      <p:cBhvr>
                                        <p:cTn id="48" dur="500"/>
                                        <p:tgtEl>
                                          <p:spTgt spid="28"/>
                                        </p:tgtEl>
                                      </p:cBhvr>
                                    </p:animEffect>
                                  </p:childTnLst>
                                </p:cTn>
                              </p:par>
                              <p:par>
                                <p:cTn id="49" presetID="5" presetClass="entr" presetSubtype="10" fill="hold" grpId="1"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heckerboard(across)">
                                      <p:cBhvr>
                                        <p:cTn id="51" dur="500"/>
                                        <p:tgtEl>
                                          <p:spTgt spid="24"/>
                                        </p:tgtEl>
                                      </p:cBhvr>
                                    </p:animEffect>
                                  </p:childTnLst>
                                </p:cTn>
                              </p:par>
                              <p:par>
                                <p:cTn id="52" presetID="5" presetClass="entr" presetSubtype="10" fill="hold" grpId="2"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checkerboard(across)">
                                      <p:cBhvr>
                                        <p:cTn id="54" dur="500"/>
                                        <p:tgtEl>
                                          <p:spTgt spid="32"/>
                                        </p:tgtEl>
                                      </p:cBhvr>
                                    </p:animEffect>
                                  </p:childTnLst>
                                </p:cTn>
                              </p:par>
                              <p:par>
                                <p:cTn id="55" presetID="5" presetClass="entr" presetSubtype="10" fill="hold" grpId="1"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checkerboard(across)">
                                      <p:cBhvr>
                                        <p:cTn id="57" dur="500"/>
                                        <p:tgtEl>
                                          <p:spTgt spid="23"/>
                                        </p:tgtEl>
                                      </p:cBhvr>
                                    </p:animEffect>
                                  </p:childTnLst>
                                </p:cTn>
                              </p:par>
                              <p:par>
                                <p:cTn id="58" presetID="5" presetClass="entr" presetSubtype="1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heckerboard(across)">
                                      <p:cBhvr>
                                        <p:cTn id="60" dur="500"/>
                                        <p:tgtEl>
                                          <p:spTgt spid="27"/>
                                        </p:tgtEl>
                                      </p:cBhvr>
                                    </p:animEffect>
                                  </p:childTnLst>
                                </p:cTn>
                              </p:par>
                              <p:par>
                                <p:cTn id="61" presetID="5" presetClass="entr" presetSubtype="10" fill="hold" grpId="2"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checkerboard(across)">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3">
                                            <p:txEl>
                                              <p:pRg st="2" end="2"/>
                                            </p:txEl>
                                          </p:spTgt>
                                        </p:tgtEl>
                                        <p:attrNameLst>
                                          <p:attrName>style.visibility</p:attrName>
                                        </p:attrNameLst>
                                      </p:cBhvr>
                                      <p:to>
                                        <p:strVal val="visible"/>
                                      </p:to>
                                    </p:set>
                                    <p:animEffect transition="in" filter="strips(downLeft)">
                                      <p:cBhvr>
                                        <p:cTn id="68" dur="500"/>
                                        <p:tgtEl>
                                          <p:spTgt spid="3">
                                            <p:txEl>
                                              <p:pRg st="2" end="2"/>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dissolv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dissolve">
                                      <p:cBhvr>
                                        <p:cTn id="81" dur="500"/>
                                        <p:tgtEl>
                                          <p:spTgt spid="3">
                                            <p:txEl>
                                              <p:pRg st="4" end="4"/>
                                            </p:txEl>
                                          </p:spTgt>
                                        </p:tgtEl>
                                      </p:cBhvr>
                                    </p:animEffect>
                                  </p:childTnLst>
                                </p:cTn>
                              </p:par>
                              <p:par>
                                <p:cTn id="82" presetID="9" presetClass="entr" presetSubtype="0" fill="hold"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dissolve">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31" grpId="0" animBg="1"/>
      <p:bldP spid="31" grpId="1" animBg="1"/>
      <p:bldP spid="31" grpId="2" animBg="1"/>
      <p:bldP spid="32" grpId="0" animBg="1"/>
      <p:bldP spid="32" grpId="1" animBg="1"/>
      <p:bldP spid="32" grpId="2" animBg="1"/>
      <p:bldP spid="33" grpId="0" animBg="1"/>
      <p:bldP spid="33" grpId="1" animBg="1"/>
      <p:bldP spid="33"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数据中心网络应用传输概述</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研究目标</a:t>
            </a:r>
          </a:p>
          <a:p>
            <a:pPr lvl="1"/>
            <a:r>
              <a:rPr kumimoji="1" lang="zh-CN" altLang="en-US" dirty="0"/>
              <a:t>构建基于应用的数据中心传输调度框架，使得应用提供更好的</a:t>
            </a:r>
            <a:r>
              <a:rPr kumimoji="1" lang="zh-CN" altLang="en-US" b="1" dirty="0">
                <a:solidFill>
                  <a:srgbClr val="0432FF"/>
                </a:solidFill>
              </a:rPr>
              <a:t>用户</a:t>
            </a:r>
            <a:r>
              <a:rPr kumimoji="1" lang="zh-CN" altLang="en-US" b="1" dirty="0" smtClean="0">
                <a:solidFill>
                  <a:srgbClr val="0432FF"/>
                </a:solidFill>
              </a:rPr>
              <a:t>体验</a:t>
            </a:r>
            <a:endParaRPr kumimoji="1" lang="zh-CN" altLang="en-US" dirty="0"/>
          </a:p>
          <a:p>
            <a:pPr lvl="1"/>
            <a:r>
              <a:rPr kumimoji="1" lang="zh-CN" altLang="en-US" dirty="0"/>
              <a:t>通过对数据</a:t>
            </a:r>
            <a:r>
              <a:rPr kumimoji="1" lang="zh-CN" altLang="en-US" dirty="0" smtClean="0"/>
              <a:t>中心应用的数据</a:t>
            </a:r>
            <a:r>
              <a:rPr kumimoji="1" lang="zh-CN" altLang="en-US" dirty="0"/>
              <a:t>流进行调度和传输优化，可以充分合理的利用信道，</a:t>
            </a:r>
            <a:r>
              <a:rPr kumimoji="1" lang="zh-CN" altLang="en-US" dirty="0" smtClean="0"/>
              <a:t>提高</a:t>
            </a:r>
            <a:r>
              <a:rPr kumimoji="1" lang="zh-CN" altLang="en-US" b="1" dirty="0" smtClean="0">
                <a:solidFill>
                  <a:srgbClr val="0432FF"/>
                </a:solidFill>
              </a:rPr>
              <a:t>网络资源利用率</a:t>
            </a:r>
            <a:endParaRPr kumimoji="1" lang="zh-CN" altLang="en-US" b="1" dirty="0">
              <a:solidFill>
                <a:srgbClr val="0432FF"/>
              </a:solidFill>
            </a:endParaRPr>
          </a:p>
          <a:p>
            <a:r>
              <a:rPr kumimoji="1" lang="zh-CN" altLang="en-US" dirty="0" smtClean="0"/>
              <a:t>研究路线</a:t>
            </a:r>
          </a:p>
          <a:p>
            <a:pPr lvl="1"/>
            <a:r>
              <a:rPr kumimoji="1" lang="zh-CN" altLang="en-US" dirty="0" smtClean="0"/>
              <a:t>优化数据中心传输，使得更多有期限的流在截止时间前完成，没有期限的流完成时间尽可能短</a:t>
            </a:r>
          </a:p>
          <a:p>
            <a:pPr lvl="1"/>
            <a:r>
              <a:rPr kumimoji="1" lang="zh-CN" altLang="en-US" dirty="0" smtClean="0"/>
              <a:t>优化数据中心资源调度，根据应用紧急程度分配网络资源，使得网络资源分配更加合理</a:t>
            </a:r>
          </a:p>
        </p:txBody>
      </p:sp>
    </p:spTree>
    <p:extLst>
      <p:ext uri="{BB962C8B-B14F-4D97-AF65-F5344CB8AC3E}">
        <p14:creationId xmlns:p14="http://schemas.microsoft.com/office/powerpoint/2010/main" val="2009726312"/>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solidFill>
                  <a:srgbClr val="FF0000"/>
                </a:solidFill>
              </a:rPr>
              <a:t>传统传输方式面临的问题</a:t>
            </a:r>
          </a:p>
          <a:p>
            <a:pPr marL="539353" indent="-457200">
              <a:buFont typeface="Wingdings" charset="2"/>
              <a:buChar char="n"/>
            </a:pPr>
            <a:r>
              <a:rPr lang="zh-CN" altLang="en-US" sz="3200" dirty="0" smtClean="0">
                <a:solidFill>
                  <a:srgbClr val="FF0000"/>
                </a:solidFill>
              </a:rPr>
              <a:t>数据</a:t>
            </a:r>
            <a:r>
              <a:rPr lang="zh-CN" altLang="en-US" sz="3200" dirty="0">
                <a:solidFill>
                  <a:srgbClr val="FF0000"/>
                </a:solidFill>
              </a:rPr>
              <a:t>中心</a:t>
            </a:r>
            <a:r>
              <a:rPr lang="zh-CN" altLang="en-US" sz="3200" dirty="0" smtClean="0">
                <a:solidFill>
                  <a:srgbClr val="FF0000"/>
                </a:solidFill>
              </a:rPr>
              <a:t>网络传输方案的综述</a:t>
            </a:r>
          </a:p>
          <a:p>
            <a:pPr marL="539353" indent="-457200">
              <a:buFont typeface="Wingdings" charset="2"/>
              <a:buChar char="n"/>
            </a:pPr>
            <a:r>
              <a:rPr lang="zh-CN" altLang="en-US" sz="3200" dirty="0" smtClean="0"/>
              <a:t>数据中心传输方案的总结与分析</a:t>
            </a:r>
            <a:endParaRPr lang="en-US" altLang="zh-CN" sz="3200" dirty="0"/>
          </a:p>
        </p:txBody>
      </p:sp>
    </p:spTree>
    <p:extLst>
      <p:ext uri="{BB962C8B-B14F-4D97-AF65-F5344CB8AC3E}">
        <p14:creationId xmlns:p14="http://schemas.microsoft.com/office/powerpoint/2010/main" val="625843881"/>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数据中心网络应用传输综述</a:t>
            </a:r>
          </a:p>
        </p:txBody>
      </p:sp>
      <p:graphicFrame>
        <p:nvGraphicFramePr>
          <p:cNvPr id="46" name="表格 45"/>
          <p:cNvGraphicFramePr>
            <a:graphicFrameLocks noGrp="1"/>
          </p:cNvGraphicFramePr>
          <p:nvPr>
            <p:extLst/>
          </p:nvPr>
        </p:nvGraphicFramePr>
        <p:xfrm>
          <a:off x="1689302" y="1172394"/>
          <a:ext cx="8789788" cy="4369525"/>
        </p:xfrm>
        <a:graphic>
          <a:graphicData uri="http://schemas.openxmlformats.org/drawingml/2006/table">
            <a:tbl>
              <a:tblPr firstRow="1" bandRow="1">
                <a:tableStyleId>{5C22544A-7EE6-4342-B048-85BDC9FD1C3A}</a:tableStyleId>
              </a:tblPr>
              <a:tblGrid>
                <a:gridCol w="773123"/>
                <a:gridCol w="8016665"/>
              </a:tblGrid>
              <a:tr h="0">
                <a:tc>
                  <a:txBody>
                    <a:bodyPr/>
                    <a:lstStyle/>
                    <a:p>
                      <a:r>
                        <a:rPr lang="zh-CN" altLang="en-US" sz="2000" dirty="0" smtClean="0">
                          <a:solidFill>
                            <a:schemeClr val="tx1"/>
                          </a:solidFill>
                        </a:rPr>
                        <a:t>年份</a:t>
                      </a:r>
                      <a:endParaRPr lang="zh-CN" altLang="en-US" sz="2000" dirty="0">
                        <a:solidFill>
                          <a:schemeClr val="tx1"/>
                        </a:solidFill>
                      </a:endParaRPr>
                    </a:p>
                  </a:txBody>
                  <a:tcPr/>
                </a:tc>
                <a:tc>
                  <a:txBody>
                    <a:bodyPr/>
                    <a:lstStyle/>
                    <a:p>
                      <a:pPr algn="ctr"/>
                      <a:r>
                        <a:rPr lang="zh-CN" altLang="en-US" sz="2000" dirty="0" smtClean="0">
                          <a:solidFill>
                            <a:schemeClr val="tx1"/>
                          </a:solidFill>
                        </a:rPr>
                        <a:t>方案</a:t>
                      </a:r>
                    </a:p>
                  </a:txBody>
                  <a:tcPr/>
                </a:tc>
              </a:tr>
              <a:tr h="456110">
                <a:tc>
                  <a:txBody>
                    <a:bodyPr/>
                    <a:lstStyle/>
                    <a:p>
                      <a:r>
                        <a:rPr lang="en-US" altLang="zh-CN" sz="2000" dirty="0" smtClean="0"/>
                        <a:t>2011</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DCTCP</a:t>
                      </a:r>
                      <a:r>
                        <a:rPr lang="en-US" altLang="zh-CN" sz="1400" b="1" kern="1200" dirty="0" smtClean="0">
                          <a:solidFill>
                            <a:schemeClr val="accent2">
                              <a:lumMod val="75000"/>
                            </a:schemeClr>
                          </a:solidFill>
                          <a:latin typeface="华文楷体" pitchFamily="2" charset="-122"/>
                          <a:ea typeface="华文楷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2000" b="0" dirty="0" smtClean="0">
                          <a:solidFill>
                            <a:schemeClr val="tx1"/>
                          </a:solidFill>
                        </a:rPr>
                        <a:t>,Orchestra</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任务级，集中式</a:t>
                      </a:r>
                      <a:r>
                        <a:rPr lang="en-US" altLang="zh-CN" sz="1400" b="1" kern="1200" dirty="0" smtClean="0">
                          <a:solidFill>
                            <a:schemeClr val="accent2">
                              <a:lumMod val="75000"/>
                            </a:schemeClr>
                          </a:solidFill>
                          <a:latin typeface="宋体" pitchFamily="2" charset="-122"/>
                          <a:ea typeface="宋体" pitchFamily="2" charset="-122"/>
                          <a:cs typeface="+mn-cs"/>
                        </a:rPr>
                        <a:t>]</a:t>
                      </a:r>
                      <a:endParaRPr lang="zh-CN" altLang="en-US" sz="1400" b="1" kern="1200" dirty="0" smtClean="0">
                        <a:solidFill>
                          <a:schemeClr val="accent2">
                            <a:lumMod val="75000"/>
                          </a:schemeClr>
                        </a:solidFill>
                        <a:latin typeface="宋体" pitchFamily="2" charset="-122"/>
                        <a:ea typeface="宋体" pitchFamily="2" charset="-122"/>
                        <a:cs typeface="+mn-cs"/>
                      </a:endParaRPr>
                    </a:p>
                  </a:txBody>
                  <a:tcPr/>
                </a:tc>
              </a:tr>
              <a:tr h="408215">
                <a:tc>
                  <a:txBody>
                    <a:bodyPr/>
                    <a:lstStyle/>
                    <a:p>
                      <a:r>
                        <a:rPr lang="en-US" altLang="zh-CN" sz="2000" dirty="0" smtClean="0"/>
                        <a:t>2012</a:t>
                      </a:r>
                      <a:endParaRPr lang="zh-CN" altLang="en-US" sz="2000" dirty="0"/>
                    </a:p>
                  </a:txBody>
                  <a:tcPr/>
                </a:tc>
                <a:tc>
                  <a:txBody>
                    <a:bodyPr/>
                    <a:lstStyle/>
                    <a:p>
                      <a:r>
                        <a:rPr lang="en-US" altLang="zh-CN" sz="2000" dirty="0" smtClean="0"/>
                        <a:t>HULL</a:t>
                      </a:r>
                      <a:r>
                        <a:rPr lang="en-US" altLang="zh-CN" sz="1400" b="1" kern="1200" dirty="0" smtClean="0">
                          <a:solidFill>
                            <a:schemeClr val="accent2">
                              <a:lumMod val="75000"/>
                            </a:schemeClr>
                          </a:solidFill>
                          <a:latin typeface="华文楷体" pitchFamily="2" charset="-122"/>
                          <a:ea typeface="华文楷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1400" baseline="0" dirty="0" smtClean="0"/>
                        <a:t>,</a:t>
                      </a:r>
                      <a:r>
                        <a:rPr lang="en-US" altLang="zh-CN" sz="2000" baseline="0" dirty="0" smtClean="0"/>
                        <a:t>D3</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期限，流级别，集中式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2000" baseline="0" dirty="0" smtClean="0"/>
                        <a:t>, Detail </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完成时间，流级，路径</a:t>
                      </a:r>
                      <a:r>
                        <a:rPr lang="en-US" altLang="zh-CN" sz="1400" b="1" kern="1200" dirty="0" smtClean="0">
                          <a:solidFill>
                            <a:schemeClr val="accent2">
                              <a:lumMod val="75000"/>
                            </a:schemeClr>
                          </a:solidFill>
                          <a:latin typeface="宋体" pitchFamily="2" charset="-122"/>
                          <a:ea typeface="宋体" pitchFamily="2" charset="-122"/>
                          <a:cs typeface="+mn-cs"/>
                        </a:rPr>
                        <a:t>]</a:t>
                      </a:r>
                      <a:endParaRPr lang="zh-CN" altLang="en-US" sz="2000" b="1" kern="1200" dirty="0">
                        <a:solidFill>
                          <a:schemeClr val="accent2">
                            <a:lumMod val="75000"/>
                          </a:schemeClr>
                        </a:solidFill>
                        <a:latin typeface="宋体" pitchFamily="2" charset="-122"/>
                        <a:ea typeface="宋体" pitchFamily="2" charset="-122"/>
                        <a:cs typeface="+mn-cs"/>
                      </a:endParaRPr>
                    </a:p>
                  </a:txBody>
                  <a:tcPr/>
                </a:tc>
              </a:tr>
              <a:tr h="522514">
                <a:tc>
                  <a:txBody>
                    <a:bodyPr/>
                    <a:lstStyle/>
                    <a:p>
                      <a:r>
                        <a:rPr lang="en-US" altLang="zh-CN" sz="2000" dirty="0" smtClean="0"/>
                        <a:t>2013</a:t>
                      </a:r>
                      <a:endParaRPr lang="zh-CN" altLang="en-US" sz="2000" dirty="0"/>
                    </a:p>
                  </a:txBody>
                  <a:tcPr/>
                </a:tc>
                <a:tc>
                  <a:txBody>
                    <a:bodyPr/>
                    <a:lstStyle/>
                    <a:p>
                      <a:r>
                        <a:rPr lang="en-US" altLang="zh-CN" sz="2000" dirty="0" smtClean="0"/>
                        <a:t>PDQ</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完成时间，流级，集中式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1400" dirty="0" smtClean="0"/>
                        <a:t>,</a:t>
                      </a:r>
                      <a:r>
                        <a:rPr lang="en-US" altLang="zh-CN" sz="2000" dirty="0" smtClean="0"/>
                        <a:t>D2TCP</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期限，流级，分布式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2000" kern="1200" baseline="0" dirty="0" smtClean="0">
                          <a:solidFill>
                            <a:schemeClr val="dk1"/>
                          </a:solidFill>
                          <a:latin typeface="+mn-lt"/>
                          <a:ea typeface="+mn-ea"/>
                          <a:cs typeface="+mn-cs"/>
                        </a:rPr>
                        <a:t>,MCP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期</a:t>
                      </a:r>
                      <a:r>
                        <a:rPr lang="zh-CN" altLang="en-US" sz="1400" b="1" kern="1200" dirty="0" smtClean="0">
                          <a:solidFill>
                            <a:schemeClr val="accent2">
                              <a:lumMod val="75000"/>
                            </a:schemeClr>
                          </a:solidFill>
                          <a:latin typeface="宋体" pitchFamily="2" charset="-122"/>
                          <a:ea typeface="宋体" pitchFamily="2" charset="-122"/>
                          <a:cs typeface="+mn-cs"/>
                        </a:rPr>
                        <a:t>限，流级，分布式］</a:t>
                      </a:r>
                      <a:r>
                        <a:rPr lang="en-US" altLang="zh-CN" sz="2000" kern="1200" baseline="0" dirty="0" smtClean="0">
                          <a:solidFill>
                            <a:schemeClr val="dk1"/>
                          </a:solidFill>
                          <a:latin typeface="+mn-lt"/>
                          <a:ea typeface="+mn-ea"/>
                          <a:cs typeface="+mn-cs"/>
                        </a:rPr>
                        <a:t>,M</a:t>
                      </a:r>
                      <a:r>
                        <a:rPr lang="en-US" altLang="zh-CN" sz="2000" baseline="0" dirty="0" smtClean="0"/>
                        <a:t>PTCP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r>
                        <a:rPr lang="en-US" altLang="zh-CN" sz="2000" b="0" kern="1200" baseline="0" dirty="0" smtClean="0">
                          <a:solidFill>
                            <a:schemeClr val="dk1"/>
                          </a:solidFill>
                          <a:latin typeface="+mn-lt"/>
                          <a:ea typeface="+mn-ea"/>
                          <a:cs typeface="+mn-cs"/>
                        </a:rPr>
                        <a:t>,ICT</a:t>
                      </a:r>
                      <a:r>
                        <a:rPr lang="en-US" altLang="zh-CN" sz="2000" kern="1200" baseline="0" dirty="0" smtClean="0">
                          <a:solidFill>
                            <a:schemeClr val="dk1"/>
                          </a:solidFill>
                          <a:latin typeface="+mn-lt"/>
                          <a:ea typeface="+mn-ea"/>
                          <a:cs typeface="+mn-cs"/>
                        </a:rPr>
                        <a:t>CP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endParaRPr lang="zh-CN" altLang="en-US" sz="2000" b="1" kern="1200" dirty="0">
                        <a:solidFill>
                          <a:schemeClr val="accent2">
                            <a:lumMod val="75000"/>
                          </a:schemeClr>
                        </a:solidFill>
                        <a:latin typeface="华文楷体" pitchFamily="2" charset="-122"/>
                        <a:ea typeface="华文楷体" pitchFamily="2" charset="-122"/>
                        <a:cs typeface="+mn-cs"/>
                      </a:endParaRPr>
                    </a:p>
                  </a:txBody>
                  <a:tcPr/>
                </a:tc>
              </a:tr>
              <a:tr h="473528">
                <a:tc>
                  <a:txBody>
                    <a:bodyPr/>
                    <a:lstStyle/>
                    <a:p>
                      <a:r>
                        <a:rPr lang="en-US" altLang="zh-CN" sz="2000" dirty="0" smtClean="0"/>
                        <a:t>2014</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pFabric</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流级，分布式，完成时间］</a:t>
                      </a:r>
                      <a:r>
                        <a:rPr lang="en-US" altLang="zh-CN" sz="2000" b="0" kern="1200" dirty="0" smtClean="0">
                          <a:solidFill>
                            <a:schemeClr val="dk1"/>
                          </a:solidFill>
                          <a:latin typeface="+mn-lt"/>
                          <a:ea typeface="+mn-ea"/>
                          <a:cs typeface="+mn-cs"/>
                        </a:rPr>
                        <a:t>,L2DCT</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流级，分布式，完成时间］</a:t>
                      </a:r>
                      <a:r>
                        <a:rPr lang="en-US" altLang="zh-CN" sz="2000" b="0" kern="1200" dirty="0" smtClean="0">
                          <a:solidFill>
                            <a:schemeClr val="dk1"/>
                          </a:solidFill>
                          <a:latin typeface="+mn-lt"/>
                          <a:ea typeface="+mn-ea"/>
                          <a:cs typeface="+mn-cs"/>
                        </a:rPr>
                        <a:t>,</a:t>
                      </a:r>
                      <a:r>
                        <a:rPr lang="en-US" altLang="zh-CN" sz="2000" b="0" kern="1200" dirty="0" err="1" smtClean="0">
                          <a:solidFill>
                            <a:schemeClr val="dk1"/>
                          </a:solidFill>
                          <a:latin typeface="+mn-lt"/>
                          <a:ea typeface="+mn-ea"/>
                          <a:cs typeface="+mn-cs"/>
                        </a:rPr>
                        <a:t>Repflow</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流级，分布式，完成时间］</a:t>
                      </a:r>
                      <a:r>
                        <a:rPr lang="en-US" altLang="zh-CN" sz="2000" b="0" dirty="0" smtClean="0">
                          <a:solidFill>
                            <a:schemeClr val="tx1"/>
                          </a:solidFill>
                        </a:rPr>
                        <a:t>,</a:t>
                      </a:r>
                      <a:r>
                        <a:rPr lang="en-US" altLang="zh-CN" sz="2000" b="0" dirty="0" err="1" smtClean="0">
                          <a:solidFill>
                            <a:schemeClr val="tx1"/>
                          </a:solidFill>
                        </a:rPr>
                        <a:t>Barrat</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b="0" dirty="0" smtClean="0">
                          <a:solidFill>
                            <a:schemeClr val="tx1"/>
                          </a:solidFill>
                        </a:rPr>
                        <a:t>,</a:t>
                      </a:r>
                      <a:r>
                        <a:rPr lang="en-US" altLang="zh-CN" sz="2000" b="0" dirty="0" err="1" smtClean="0">
                          <a:solidFill>
                            <a:schemeClr val="tx1"/>
                          </a:solidFill>
                        </a:rPr>
                        <a:t>Varys</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级，集中式，完成时间］</a:t>
                      </a:r>
                      <a:endParaRPr lang="en-US" altLang="zh-CN" sz="2000" b="1" kern="1200" dirty="0" smtClean="0">
                        <a:solidFill>
                          <a:schemeClr val="accent2">
                            <a:lumMod val="75000"/>
                          </a:schemeClr>
                        </a:solidFill>
                        <a:latin typeface="宋体" pitchFamily="2" charset="-122"/>
                        <a:ea typeface="宋体" pitchFamily="2" charset="-122"/>
                        <a:cs typeface="+mn-cs"/>
                      </a:endParaRPr>
                    </a:p>
                  </a:txBody>
                  <a:tcPr/>
                </a:tc>
              </a:tr>
              <a:tr h="424543">
                <a:tc>
                  <a:txBody>
                    <a:bodyPr/>
                    <a:lstStyle/>
                    <a:p>
                      <a:r>
                        <a:rPr lang="en-US" altLang="zh-CN" sz="2000" dirty="0" smtClean="0"/>
                        <a:t>2015</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TIMELY</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dirty="0" smtClean="0"/>
                        <a:t>,PASE</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dirty="0" smtClean="0"/>
                        <a:t>,FASTPASS</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级，集中式，路径，完成时间］</a:t>
                      </a:r>
                      <a:r>
                        <a:rPr lang="en-US" altLang="zh-CN" sz="2000" b="1" kern="1200" dirty="0" smtClean="0">
                          <a:solidFill>
                            <a:schemeClr val="tx1"/>
                          </a:solidFill>
                          <a:latin typeface="宋体" pitchFamily="2" charset="-122"/>
                          <a:ea typeface="宋体" pitchFamily="2" charset="-122"/>
                          <a:cs typeface="+mn-cs"/>
                        </a:rPr>
                        <a:t>,QJUMP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b="0" dirty="0" smtClean="0">
                          <a:solidFill>
                            <a:schemeClr val="tx1"/>
                          </a:solidFill>
                        </a:rPr>
                        <a:t>,</a:t>
                      </a:r>
                      <a:r>
                        <a:rPr lang="en-US" altLang="zh-CN" sz="2000" b="0" dirty="0" err="1" smtClean="0">
                          <a:solidFill>
                            <a:schemeClr val="tx1"/>
                          </a:solidFill>
                        </a:rPr>
                        <a:t>Aalo</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441960">
                <a:tc>
                  <a:txBody>
                    <a:bodyPr/>
                    <a:lstStyle/>
                    <a:p>
                      <a:r>
                        <a:rPr lang="en-US" altLang="zh-CN" sz="2000" dirty="0" smtClean="0"/>
                        <a:t>2016</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CODA</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任务级</a:t>
                      </a:r>
                      <a:r>
                        <a:rPr lang="zh-CN" altLang="en-US" sz="1400" b="1" kern="1200" dirty="0" smtClean="0">
                          <a:solidFill>
                            <a:schemeClr val="accent2">
                              <a:lumMod val="75000"/>
                            </a:schemeClr>
                          </a:solidFill>
                          <a:latin typeface="宋体" pitchFamily="2" charset="-122"/>
                          <a:ea typeface="宋体" pitchFamily="2" charset="-122"/>
                          <a:cs typeface="+mn-cs"/>
                        </a:rPr>
                        <a:t>，集中式，完成时间］</a:t>
                      </a:r>
                      <a:r>
                        <a:rPr lang="en-US" altLang="zh-CN" sz="2000" b="0" kern="1200" dirty="0" smtClean="0">
                          <a:solidFill>
                            <a:schemeClr val="tx1"/>
                          </a:solidFill>
                          <a:latin typeface="+mn-lt"/>
                          <a:ea typeface="+mn-ea"/>
                          <a:cs typeface="+mn-cs"/>
                        </a:rPr>
                        <a:t>,</a:t>
                      </a:r>
                      <a:r>
                        <a:rPr lang="en-US" altLang="zh-CN" sz="2000" b="0" kern="1200" dirty="0" err="1" smtClean="0">
                          <a:solidFill>
                            <a:schemeClr val="tx1"/>
                          </a:solidFill>
                          <a:latin typeface="+mn-lt"/>
                          <a:ea typeface="+mn-ea"/>
                          <a:cs typeface="+mn-cs"/>
                        </a:rPr>
                        <a:t>Sunflow</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，分布式，完成时间］</a:t>
                      </a:r>
                      <a:r>
                        <a:rPr lang="en-US" altLang="zh-CN" sz="2000" b="0" kern="1200" dirty="0" smtClean="0">
                          <a:solidFill>
                            <a:schemeClr val="tx1"/>
                          </a:solidFill>
                          <a:latin typeface="+mn-lt"/>
                          <a:ea typeface="+mn-ea"/>
                          <a:cs typeface="+mn-cs"/>
                        </a:rPr>
                        <a:t>,Stream</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任务级</a:t>
                      </a:r>
                      <a:r>
                        <a:rPr lang="zh-CN" altLang="en-US" sz="1400" b="1" kern="1200" dirty="0" smtClean="0">
                          <a:solidFill>
                            <a:schemeClr val="accent2">
                              <a:lumMod val="75000"/>
                            </a:schemeClr>
                          </a:solidFill>
                          <a:latin typeface="宋体" pitchFamily="2" charset="-122"/>
                          <a:ea typeface="宋体" pitchFamily="2" charset="-122"/>
                          <a:cs typeface="+mn-cs"/>
                        </a:rPr>
                        <a:t>，分布式，完成时间］</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0">
                <a:tc>
                  <a:txBody>
                    <a:bodyPr/>
                    <a:lstStyle/>
                    <a:p>
                      <a:r>
                        <a:rPr lang="en-US" altLang="zh-CN" sz="2000" dirty="0" smtClean="0"/>
                        <a:t>2017</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solidFill>
                            <a:schemeClr val="tx1"/>
                          </a:solidFill>
                        </a:rPr>
                        <a:t>Karuna</a:t>
                      </a:r>
                      <a:r>
                        <a:rPr lang="en-US" altLang="zh-CN" sz="1600" b="1" kern="1200" baseline="0" dirty="0" smtClean="0">
                          <a:solidFill>
                            <a:schemeClr val="accent2">
                              <a:lumMod val="75000"/>
                            </a:schemeClr>
                          </a:solidFill>
                          <a:latin typeface="宋体" pitchFamily="2" charset="-122"/>
                          <a:ea typeface="宋体" pitchFamily="2" charset="-122"/>
                          <a:cs typeface="+mn-cs"/>
                        </a:rPr>
                        <a:t>[</a:t>
                      </a:r>
                      <a:r>
                        <a:rPr lang="zh-CN" altLang="en-US" sz="1600" b="1" kern="1200" baseline="0" dirty="0" smtClean="0">
                          <a:solidFill>
                            <a:schemeClr val="accent2">
                              <a:lumMod val="75000"/>
                            </a:schemeClr>
                          </a:solidFill>
                          <a:latin typeface="宋体" pitchFamily="2" charset="-122"/>
                          <a:ea typeface="宋体" pitchFamily="2" charset="-122"/>
                          <a:cs typeface="+mn-cs"/>
                        </a:rPr>
                        <a:t>流</a:t>
                      </a:r>
                      <a:r>
                        <a:rPr lang="zh-CN" altLang="en-US" sz="16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b="0" dirty="0" smtClean="0">
                          <a:solidFill>
                            <a:schemeClr val="tx1"/>
                          </a:solidFill>
                        </a:rPr>
                        <a:t>,Task-TCP</a:t>
                      </a:r>
                      <a:r>
                        <a:rPr lang="en-US" altLang="zh-CN" sz="1600" b="1" kern="1200" baseline="0" dirty="0" smtClean="0">
                          <a:solidFill>
                            <a:schemeClr val="accent2">
                              <a:lumMod val="75000"/>
                            </a:schemeClr>
                          </a:solidFill>
                          <a:latin typeface="宋体" pitchFamily="2" charset="-122"/>
                          <a:ea typeface="宋体" pitchFamily="2" charset="-122"/>
                          <a:cs typeface="+mn-cs"/>
                        </a:rPr>
                        <a:t>[</a:t>
                      </a:r>
                      <a:r>
                        <a:rPr lang="zh-CN" altLang="en-US" sz="1600" b="1" kern="1200" baseline="0" dirty="0" smtClean="0">
                          <a:solidFill>
                            <a:schemeClr val="accent2">
                              <a:lumMod val="75000"/>
                            </a:schemeClr>
                          </a:solidFill>
                          <a:latin typeface="宋体" pitchFamily="2" charset="-122"/>
                          <a:ea typeface="宋体" pitchFamily="2" charset="-122"/>
                          <a:cs typeface="+mn-cs"/>
                        </a:rPr>
                        <a:t>任务</a:t>
                      </a:r>
                      <a:r>
                        <a:rPr lang="zh-CN" altLang="en-US" sz="1600" b="1" kern="1200" dirty="0" smtClean="0">
                          <a:solidFill>
                            <a:schemeClr val="accent2">
                              <a:lumMod val="75000"/>
                            </a:schemeClr>
                          </a:solidFill>
                          <a:latin typeface="宋体" pitchFamily="2" charset="-122"/>
                          <a:ea typeface="宋体" pitchFamily="2" charset="-122"/>
                          <a:cs typeface="+mn-cs"/>
                        </a:rPr>
                        <a:t>级，分布式，完成时间］</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bl>
          </a:graphicData>
        </a:graphic>
      </p:graphicFrame>
    </p:spTree>
    <p:extLst>
      <p:ext uri="{BB962C8B-B14F-4D97-AF65-F5344CB8AC3E}">
        <p14:creationId xmlns:p14="http://schemas.microsoft.com/office/powerpoint/2010/main" val="496987743"/>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数据中心网络应用传输综述</a:t>
            </a:r>
          </a:p>
        </p:txBody>
      </p:sp>
      <p:graphicFrame>
        <p:nvGraphicFramePr>
          <p:cNvPr id="46" name="表格 45"/>
          <p:cNvGraphicFramePr>
            <a:graphicFrameLocks noGrp="1"/>
          </p:cNvGraphicFramePr>
          <p:nvPr>
            <p:extLst>
              <p:ext uri="{D42A27DB-BD31-4B8C-83A1-F6EECF244321}">
                <p14:modId xmlns:p14="http://schemas.microsoft.com/office/powerpoint/2010/main" val="2053232475"/>
              </p:ext>
            </p:extLst>
          </p:nvPr>
        </p:nvGraphicFramePr>
        <p:xfrm>
          <a:off x="1885243" y="1074421"/>
          <a:ext cx="8593846" cy="5540690"/>
        </p:xfrm>
        <a:graphic>
          <a:graphicData uri="http://schemas.openxmlformats.org/drawingml/2006/table">
            <a:tbl>
              <a:tblPr firstRow="1" bandRow="1">
                <a:tableStyleId>{5C22544A-7EE6-4342-B048-85BDC9FD1C3A}</a:tableStyleId>
              </a:tblPr>
              <a:tblGrid>
                <a:gridCol w="1121036"/>
                <a:gridCol w="3707342"/>
                <a:gridCol w="3765468"/>
              </a:tblGrid>
              <a:tr h="0">
                <a:tc>
                  <a:txBody>
                    <a:bodyPr/>
                    <a:lstStyle/>
                    <a:p>
                      <a:r>
                        <a:rPr lang="zh-CN" altLang="en-US" sz="2000" dirty="0" smtClean="0">
                          <a:solidFill>
                            <a:schemeClr val="tx1"/>
                          </a:solidFill>
                        </a:rPr>
                        <a:t>年份</a:t>
                      </a:r>
                      <a:endParaRPr lang="zh-CN" altLang="en-US" sz="2000" dirty="0">
                        <a:solidFill>
                          <a:schemeClr val="tx1"/>
                        </a:solidFill>
                      </a:endParaRPr>
                    </a:p>
                  </a:txBody>
                  <a:tcPr/>
                </a:tc>
                <a:tc>
                  <a:txBody>
                    <a:bodyPr/>
                    <a:lstStyle/>
                    <a:p>
                      <a:r>
                        <a:rPr lang="zh-CN" altLang="en-US" sz="2000" dirty="0" smtClean="0">
                          <a:solidFill>
                            <a:schemeClr val="tx1"/>
                          </a:solidFill>
                        </a:rPr>
                        <a:t>流级别</a:t>
                      </a:r>
                      <a:endParaRPr lang="zh-CN" altLang="en-US" sz="20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任务级别</a:t>
                      </a:r>
                      <a:endParaRPr lang="zh-CN" altLang="en-US" sz="2000" dirty="0">
                        <a:solidFill>
                          <a:schemeClr val="tx1"/>
                        </a:solidFill>
                      </a:endParaRPr>
                    </a:p>
                  </a:txBody>
                  <a:tcPr/>
                </a:tc>
              </a:tr>
              <a:tr h="541654">
                <a:tc>
                  <a:txBody>
                    <a:bodyPr/>
                    <a:lstStyle/>
                    <a:p>
                      <a:r>
                        <a:rPr lang="en-US" altLang="zh-CN" sz="2000" dirty="0" smtClean="0"/>
                        <a:t>2011</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DCTCP</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Orchestra</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665571">
                <a:tc>
                  <a:txBody>
                    <a:bodyPr/>
                    <a:lstStyle/>
                    <a:p>
                      <a:r>
                        <a:rPr lang="en-US" altLang="zh-CN" sz="2000" dirty="0" smtClean="0"/>
                        <a:t>2012</a:t>
                      </a:r>
                      <a:endParaRPr lang="zh-CN" altLang="en-US" sz="2000" dirty="0"/>
                    </a:p>
                  </a:txBody>
                  <a:tcPr/>
                </a:tc>
                <a:tc>
                  <a:txBody>
                    <a:bodyPr/>
                    <a:lstStyle/>
                    <a:p>
                      <a:r>
                        <a:rPr lang="en-US" altLang="zh-CN" sz="2000" dirty="0" smtClean="0"/>
                        <a:t>HULL</a:t>
                      </a:r>
                      <a:r>
                        <a:rPr lang="en-US" altLang="zh-CN" sz="2000" b="1" kern="1200" dirty="0" smtClean="0">
                          <a:solidFill>
                            <a:schemeClr val="accent2">
                              <a:lumMod val="75000"/>
                            </a:schemeClr>
                          </a:solidFill>
                          <a:latin typeface="宋体" pitchFamily="2" charset="-122"/>
                          <a:ea typeface="宋体" pitchFamily="2" charset="-122"/>
                          <a:cs typeface="+mn-cs"/>
                        </a:rPr>
                        <a:t>[NSDI]</a:t>
                      </a:r>
                    </a:p>
                    <a:p>
                      <a:r>
                        <a:rPr lang="en-US" altLang="zh-CN" sz="2000" baseline="0" dirty="0" smtClean="0"/>
                        <a:t>D3, Detail </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a:solidFill>
                          <a:schemeClr val="accent2">
                            <a:lumMod val="75000"/>
                          </a:schemeClr>
                        </a:solidFill>
                        <a:latin typeface="宋体" pitchFamily="2" charset="-122"/>
                        <a:ea typeface="宋体" pitchFamily="2" charset="-122"/>
                        <a:cs typeface="+mn-cs"/>
                      </a:endParaRPr>
                    </a:p>
                  </a:txBody>
                  <a:tcPr/>
                </a:tc>
                <a:tc>
                  <a:txBody>
                    <a:bodyPr/>
                    <a:lstStyle/>
                    <a:p>
                      <a:endParaRPr lang="zh-CN" altLang="en-US" sz="2000" b="1" kern="1200" dirty="0">
                        <a:solidFill>
                          <a:schemeClr val="accent2">
                            <a:lumMod val="75000"/>
                          </a:schemeClr>
                        </a:solidFill>
                        <a:latin typeface="宋体" pitchFamily="2" charset="-122"/>
                        <a:ea typeface="宋体" pitchFamily="2" charset="-122"/>
                        <a:cs typeface="+mn-cs"/>
                      </a:endParaRPr>
                    </a:p>
                  </a:txBody>
                  <a:tcPr/>
                </a:tc>
              </a:tr>
              <a:tr h="944245">
                <a:tc>
                  <a:txBody>
                    <a:bodyPr/>
                    <a:lstStyle/>
                    <a:p>
                      <a:r>
                        <a:rPr lang="en-US" altLang="zh-CN" sz="2000" dirty="0" smtClean="0"/>
                        <a:t>2013</a:t>
                      </a:r>
                      <a:endParaRPr lang="zh-CN" altLang="en-US" sz="2000" dirty="0"/>
                    </a:p>
                  </a:txBody>
                  <a:tcPr/>
                </a:tc>
                <a:tc>
                  <a:txBody>
                    <a:bodyPr/>
                    <a:lstStyle/>
                    <a:p>
                      <a:r>
                        <a:rPr lang="en-US" altLang="zh-CN" sz="2000" dirty="0" smtClean="0"/>
                        <a:t>PDQ,D2TCP</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r>
                        <a:rPr lang="en-US" altLang="zh-CN" sz="2000" b="1" kern="1200" dirty="0" smtClean="0">
                          <a:solidFill>
                            <a:schemeClr val="accent2">
                              <a:lumMod val="75000"/>
                            </a:schemeClr>
                          </a:solidFill>
                          <a:latin typeface="华文楷体" pitchFamily="2" charset="-122"/>
                          <a:ea typeface="华文楷体" pitchFamily="2" charset="-122"/>
                          <a:cs typeface="+mn-cs"/>
                        </a:rPr>
                        <a:t>]</a:t>
                      </a:r>
                    </a:p>
                    <a:p>
                      <a:r>
                        <a:rPr lang="en-US" altLang="zh-CN" sz="2000" kern="1200" baseline="0" dirty="0" smtClean="0">
                          <a:solidFill>
                            <a:schemeClr val="dk1"/>
                          </a:solidFill>
                          <a:latin typeface="+mn-lt"/>
                          <a:ea typeface="+mn-ea"/>
                          <a:cs typeface="+mn-cs"/>
                        </a:rPr>
                        <a:t>MCP,M</a:t>
                      </a:r>
                      <a:r>
                        <a:rPr lang="en-US" altLang="zh-CN" sz="2000" baseline="0" dirty="0" smtClean="0"/>
                        <a:t>PTCP</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err="1" smtClean="0">
                          <a:solidFill>
                            <a:schemeClr val="accent2">
                              <a:lumMod val="75000"/>
                            </a:schemeClr>
                          </a:solidFill>
                          <a:latin typeface="宋体" pitchFamily="2" charset="-122"/>
                          <a:ea typeface="宋体" pitchFamily="2" charset="-122"/>
                          <a:cs typeface="+mn-cs"/>
                        </a:rPr>
                        <a:t>HotNets</a:t>
                      </a:r>
                      <a:r>
                        <a:rPr lang="en-US" altLang="zh-CN" sz="2000" b="1" kern="1200" dirty="0" smtClean="0">
                          <a:solidFill>
                            <a:schemeClr val="accent2">
                              <a:lumMod val="75000"/>
                            </a:schemeClr>
                          </a:solidFill>
                          <a:latin typeface="华文楷体" pitchFamily="2" charset="-122"/>
                          <a:ea typeface="华文楷体" pitchFamily="2" charset="-122"/>
                          <a:cs typeface="+mn-cs"/>
                        </a:rPr>
                        <a:t>]</a:t>
                      </a:r>
                      <a:endParaRPr lang="zh-CN" altLang="en-US" sz="2000" b="1" kern="1200" dirty="0" smtClean="0">
                        <a:solidFill>
                          <a:schemeClr val="accent2">
                            <a:lumMod val="75000"/>
                          </a:schemeClr>
                        </a:solidFill>
                        <a:latin typeface="华文楷体" pitchFamily="2" charset="-122"/>
                        <a:ea typeface="华文楷体" pitchFamily="2" charset="-122"/>
                        <a:cs typeface="+mn-cs"/>
                      </a:endParaRPr>
                    </a:p>
                    <a:p>
                      <a:r>
                        <a:rPr lang="en-US" altLang="zh-CN" sz="2000" b="0" kern="1200" baseline="0" dirty="0" smtClean="0">
                          <a:solidFill>
                            <a:schemeClr val="dk1"/>
                          </a:solidFill>
                          <a:latin typeface="+mn-lt"/>
                          <a:ea typeface="+mn-ea"/>
                          <a:cs typeface="+mn-cs"/>
                        </a:rPr>
                        <a:t>ICT</a:t>
                      </a:r>
                      <a:r>
                        <a:rPr lang="en-US" altLang="zh-CN" sz="2000" kern="1200" baseline="0" dirty="0" smtClean="0">
                          <a:solidFill>
                            <a:schemeClr val="dk1"/>
                          </a:solidFill>
                          <a:latin typeface="+mn-lt"/>
                          <a:ea typeface="+mn-ea"/>
                          <a:cs typeface="+mn-cs"/>
                        </a:rPr>
                        <a:t>CP</a:t>
                      </a:r>
                      <a:r>
                        <a:rPr lang="en-US" altLang="zh-CN" sz="2000" b="1" kern="1200" dirty="0" smtClean="0">
                          <a:solidFill>
                            <a:schemeClr val="accent2">
                              <a:lumMod val="75000"/>
                            </a:schemeClr>
                          </a:solidFill>
                          <a:latin typeface="华文楷体" pitchFamily="2" charset="-122"/>
                          <a:ea typeface="华文楷体" pitchFamily="2" charset="-122"/>
                          <a:cs typeface="+mn-cs"/>
                        </a:rPr>
                        <a:t>[TON]</a:t>
                      </a:r>
                      <a:endParaRPr lang="zh-CN" altLang="en-US" sz="2000" b="1" kern="1200" dirty="0">
                        <a:solidFill>
                          <a:schemeClr val="accent2">
                            <a:lumMod val="75000"/>
                          </a:schemeClr>
                        </a:solidFill>
                        <a:latin typeface="华文楷体" pitchFamily="2" charset="-122"/>
                        <a:ea typeface="华文楷体" pitchFamily="2" charset="-122"/>
                        <a:cs typeface="+mn-cs"/>
                      </a:endParaRPr>
                    </a:p>
                  </a:txBody>
                  <a:tcPr/>
                </a:tc>
                <a:tc>
                  <a:txBody>
                    <a:bodyPr/>
                    <a:lstStyle/>
                    <a:p>
                      <a:endParaRPr lang="en-US" altLang="zh-CN" sz="2000" b="0" dirty="0" smtClean="0">
                        <a:solidFill>
                          <a:schemeClr val="tx1"/>
                        </a:solidFill>
                      </a:endParaRPr>
                    </a:p>
                  </a:txBody>
                  <a:tcPr/>
                </a:tc>
              </a:tr>
              <a:tr h="672206">
                <a:tc>
                  <a:txBody>
                    <a:bodyPr/>
                    <a:lstStyle/>
                    <a:p>
                      <a:r>
                        <a:rPr lang="en-US" altLang="zh-CN" sz="2000" dirty="0" smtClean="0"/>
                        <a:t>2014</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pFabric</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kern="1200" dirty="0" smtClean="0">
                          <a:solidFill>
                            <a:schemeClr val="dk1"/>
                          </a:solidFill>
                          <a:latin typeface="+mn-lt"/>
                          <a:ea typeface="+mn-ea"/>
                          <a:cs typeface="+mn-cs"/>
                        </a:rPr>
                        <a:t>L2DCT,Repflow</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INFOCOM]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rPr>
                        <a:t>Barrat</a:t>
                      </a:r>
                      <a:endParaRPr lang="zh-CN" altLang="en-US" sz="2000"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rPr>
                        <a:t>Varys</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p>
                  </a:txBody>
                  <a:tcPr/>
                </a:tc>
              </a:tr>
              <a:tr h="1097596">
                <a:tc>
                  <a:txBody>
                    <a:bodyPr/>
                    <a:lstStyle/>
                    <a:p>
                      <a:r>
                        <a:rPr lang="en-US" altLang="zh-CN" sz="2000" dirty="0" smtClean="0"/>
                        <a:t>2015</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TIMELY,PASE</a:t>
                      </a:r>
                      <a:endParaRPr lang="zh-CN" altLang="en-US"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FASTPASS</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latin typeface="宋体" pitchFamily="2" charset="-122"/>
                          <a:ea typeface="宋体" pitchFamily="2" charset="-122"/>
                          <a:cs typeface="+mn-cs"/>
                        </a:rPr>
                        <a:t>QJUMP</a:t>
                      </a:r>
                      <a:r>
                        <a:rPr lang="en-US" altLang="zh-CN" sz="2000" b="1" kern="1200" dirty="0" smtClean="0">
                          <a:solidFill>
                            <a:schemeClr val="accent2">
                              <a:lumMod val="75000"/>
                            </a:schemeClr>
                          </a:solidFill>
                          <a:latin typeface="宋体" pitchFamily="2" charset="-122"/>
                          <a:ea typeface="宋体" pitchFamily="2" charset="-122"/>
                          <a:cs typeface="+mn-cs"/>
                        </a:rPr>
                        <a:t>[NSDI]</a:t>
                      </a:r>
                      <a:endParaRPr lang="zh-CN" altLang="en-US" sz="2000" b="0" kern="120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rPr>
                        <a:t>Aalo</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654957">
                <a:tc>
                  <a:txBody>
                    <a:bodyPr/>
                    <a:lstStyle/>
                    <a:p>
                      <a:r>
                        <a:rPr lang="en-US" altLang="zh-CN" sz="2000" dirty="0" smtClean="0"/>
                        <a:t>2016</a:t>
                      </a:r>
                      <a:endParaRPr lang="zh-CN" altLang="en-US" sz="2000" dirty="0"/>
                    </a:p>
                  </a:txBody>
                  <a:tcPr/>
                </a:tc>
                <a:tc>
                  <a:txBody>
                    <a:bodyPr/>
                    <a:lstStyle/>
                    <a:p>
                      <a:endParaRPr lang="zh-CN" altLang="en-US" sz="2000" b="1" kern="1200" dirty="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CODA</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kern="1200" dirty="0" err="1" smtClean="0">
                          <a:solidFill>
                            <a:schemeClr val="tx1"/>
                          </a:solidFill>
                          <a:latin typeface="+mn-lt"/>
                          <a:ea typeface="+mn-ea"/>
                          <a:cs typeface="+mn-cs"/>
                        </a:rPr>
                        <a:t>Sunflow,Stream</a:t>
                      </a:r>
                      <a:r>
                        <a:rPr lang="en-US" altLang="zh-CN" sz="2000" b="1" kern="1200" dirty="0" smtClean="0">
                          <a:solidFill>
                            <a:schemeClr val="accent2">
                              <a:lumMod val="75000"/>
                            </a:schemeClr>
                          </a:solidFill>
                          <a:latin typeface="宋体" pitchFamily="2" charset="-122"/>
                          <a:ea typeface="宋体" pitchFamily="2" charset="-122"/>
                          <a:cs typeface="+mn-cs"/>
                        </a:rPr>
                        <a:t>[ICNP]</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0">
                <a:tc>
                  <a:txBody>
                    <a:bodyPr/>
                    <a:lstStyle/>
                    <a:p>
                      <a:r>
                        <a:rPr lang="en-US" altLang="zh-CN" sz="2000" dirty="0" smtClean="0"/>
                        <a:t>2017</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solidFill>
                            <a:schemeClr val="tx1"/>
                          </a:solidFill>
                        </a:rPr>
                        <a:t>Karuna</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Task-TCP</a:t>
                      </a:r>
                      <a:r>
                        <a:rPr lang="en-US" altLang="zh-CN" sz="2000" b="1" kern="1200" dirty="0" smtClean="0">
                          <a:solidFill>
                            <a:schemeClr val="accent2">
                              <a:lumMod val="75000"/>
                            </a:schemeClr>
                          </a:solidFill>
                          <a:latin typeface="宋体" pitchFamily="2" charset="-122"/>
                          <a:ea typeface="宋体" pitchFamily="2" charset="-122"/>
                          <a:cs typeface="+mn-cs"/>
                        </a:rPr>
                        <a:t>[ICDCS]</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bl>
          </a:graphicData>
        </a:graphic>
      </p:graphicFrame>
    </p:spTree>
    <p:extLst>
      <p:ext uri="{BB962C8B-B14F-4D97-AF65-F5344CB8AC3E}">
        <p14:creationId xmlns:p14="http://schemas.microsoft.com/office/powerpoint/2010/main" val="1359512183"/>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数据中心网络应用传输综述</a:t>
            </a:r>
          </a:p>
        </p:txBody>
      </p:sp>
      <p:sp>
        <p:nvSpPr>
          <p:cNvPr id="3" name="内容占位符 2"/>
          <p:cNvSpPr>
            <a:spLocks noGrp="1"/>
          </p:cNvSpPr>
          <p:nvPr>
            <p:ph idx="1"/>
          </p:nvPr>
        </p:nvSpPr>
        <p:spPr>
          <a:xfrm>
            <a:off x="1829469" y="1123729"/>
            <a:ext cx="8649621" cy="5734271"/>
          </a:xfrm>
        </p:spPr>
        <p:txBody>
          <a:bodyPr/>
          <a:lstStyle/>
          <a:p>
            <a:r>
              <a:rPr kumimoji="1" lang="zh-CN" altLang="en-US" dirty="0" smtClean="0"/>
              <a:t>业界对数据中心应用传输方案</a:t>
            </a:r>
          </a:p>
          <a:p>
            <a:pPr lvl="1"/>
            <a:r>
              <a:rPr kumimoji="1" lang="zh-CN" altLang="en-US" dirty="0" smtClean="0"/>
              <a:t>按照传输调度的技术：</a:t>
            </a:r>
          </a:p>
          <a:p>
            <a:pPr lvl="2"/>
            <a:r>
              <a:rPr kumimoji="1" lang="zh-CN" altLang="en-US" dirty="0" smtClean="0"/>
              <a:t>分布式传输</a:t>
            </a:r>
            <a:r>
              <a:rPr kumimoji="1" lang="en-US" altLang="zh-CN" dirty="0" smtClean="0"/>
              <a:t>VS</a:t>
            </a:r>
            <a:r>
              <a:rPr kumimoji="1" lang="zh-CN" altLang="en-US" dirty="0" smtClean="0"/>
              <a:t>集中式调度</a:t>
            </a:r>
          </a:p>
          <a:p>
            <a:pPr lvl="2"/>
            <a:r>
              <a:rPr kumimoji="1" lang="zh-CN" altLang="en-US" dirty="0" smtClean="0"/>
              <a:t>分布式简单</a:t>
            </a:r>
            <a:r>
              <a:rPr kumimoji="1" lang="zh-CN" altLang="en-US" dirty="0"/>
              <a:t>，控制精确</a:t>
            </a:r>
            <a:r>
              <a:rPr kumimoji="1" lang="zh-CN" altLang="en-US" dirty="0" smtClean="0"/>
              <a:t>度差，集中式调度准确</a:t>
            </a:r>
            <a:r>
              <a:rPr kumimoji="1" lang="zh-CN" altLang="en-US" dirty="0"/>
              <a:t>，增加</a:t>
            </a:r>
            <a:r>
              <a:rPr kumimoji="1" lang="zh-CN" altLang="en-US" dirty="0" smtClean="0"/>
              <a:t>延迟</a:t>
            </a:r>
          </a:p>
          <a:p>
            <a:pPr lvl="1"/>
            <a:r>
              <a:rPr kumimoji="1" lang="zh-CN" altLang="en-US" dirty="0" smtClean="0"/>
              <a:t>按照传输调度的粒度：</a:t>
            </a:r>
          </a:p>
          <a:p>
            <a:pPr lvl="2"/>
            <a:r>
              <a:rPr kumimoji="1" lang="zh-CN" altLang="en-US" dirty="0" smtClean="0"/>
              <a:t>流级别传输调度</a:t>
            </a:r>
            <a:r>
              <a:rPr kumimoji="1" lang="en-US" altLang="zh-CN" dirty="0" smtClean="0"/>
              <a:t>VS</a:t>
            </a:r>
            <a:r>
              <a:rPr kumimoji="1" lang="zh-CN" altLang="en-US" dirty="0" smtClean="0"/>
              <a:t>任务级别传输调度</a:t>
            </a:r>
          </a:p>
          <a:p>
            <a:pPr lvl="2"/>
            <a:r>
              <a:rPr kumimoji="1" lang="zh-CN" altLang="en-US" dirty="0" smtClean="0"/>
              <a:t>流级别需要信息少，不准确，任务级需要信息多，准确</a:t>
            </a:r>
          </a:p>
          <a:p>
            <a:pPr lvl="1"/>
            <a:r>
              <a:rPr kumimoji="1" lang="zh-CN" altLang="en-US" dirty="0" smtClean="0"/>
              <a:t>按照传输调度的优化标准</a:t>
            </a:r>
          </a:p>
          <a:p>
            <a:pPr lvl="2"/>
            <a:r>
              <a:rPr kumimoji="1" lang="zh-CN" altLang="en-US" dirty="0" smtClean="0"/>
              <a:t>基于期限调度</a:t>
            </a:r>
            <a:r>
              <a:rPr kumimoji="1" lang="en-US" altLang="zh-CN" dirty="0" smtClean="0"/>
              <a:t>VS</a:t>
            </a:r>
            <a:r>
              <a:rPr kumimoji="1" lang="zh-CN" altLang="en-US" dirty="0" smtClean="0"/>
              <a:t>最小化任务传输时间</a:t>
            </a:r>
          </a:p>
          <a:p>
            <a:pPr lvl="2"/>
            <a:r>
              <a:rPr kumimoji="1" lang="zh-CN" altLang="en-US" dirty="0" smtClean="0"/>
              <a:t>基于期限调度可以保证延迟，但是很多应用没有期限</a:t>
            </a:r>
          </a:p>
          <a:p>
            <a:pPr lvl="1"/>
            <a:r>
              <a:rPr kumimoji="1" lang="zh-CN" altLang="en-US" dirty="0" smtClean="0"/>
              <a:t>按照</a:t>
            </a:r>
            <a:r>
              <a:rPr kumimoji="1" lang="zh-CN" altLang="en-US" dirty="0"/>
              <a:t>传输</a:t>
            </a:r>
            <a:r>
              <a:rPr kumimoji="1" lang="zh-CN" altLang="en-US" dirty="0" smtClean="0"/>
              <a:t>调度体系结构</a:t>
            </a:r>
          </a:p>
          <a:p>
            <a:pPr lvl="2"/>
            <a:r>
              <a:rPr kumimoji="1" lang="zh-CN" altLang="en-US" dirty="0" smtClean="0"/>
              <a:t>考虑路径拥塞</a:t>
            </a:r>
            <a:r>
              <a:rPr kumimoji="1" lang="en-US" altLang="zh-CN" dirty="0" smtClean="0"/>
              <a:t>VS</a:t>
            </a:r>
            <a:r>
              <a:rPr kumimoji="1" lang="zh-CN" altLang="en-US" dirty="0" smtClean="0"/>
              <a:t>不考虑路径拥塞</a:t>
            </a:r>
          </a:p>
          <a:p>
            <a:pPr lvl="2"/>
            <a:r>
              <a:rPr kumimoji="1" lang="zh-CN" altLang="en-US" dirty="0" smtClean="0"/>
              <a:t>考虑路径，复杂，准确，非阻塞结构，简单，准确度低</a:t>
            </a:r>
            <a:endParaRPr kumimoji="1" lang="zh-CN" altLang="en-US" dirty="0"/>
          </a:p>
        </p:txBody>
      </p:sp>
    </p:spTree>
    <p:extLst>
      <p:ext uri="{BB962C8B-B14F-4D97-AF65-F5344CB8AC3E}">
        <p14:creationId xmlns:p14="http://schemas.microsoft.com/office/powerpoint/2010/main" val="2117303605"/>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数据中心网络应用传输综述</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r>
              <a:rPr kumimoji="1" lang="zh-CN" altLang="en-US" dirty="0" smtClean="0"/>
              <a:t>总结</a:t>
            </a:r>
          </a:p>
          <a:p>
            <a:pPr lvl="1"/>
            <a:r>
              <a:rPr kumimoji="1" lang="zh-CN" altLang="en-US" sz="2800" b="1" dirty="0"/>
              <a:t>无论当前的流级别还是任务级别的优化，都没有考虑拥塞程度和应用性能的关系，导致方案在</a:t>
            </a:r>
            <a:r>
              <a:rPr kumimoji="1" lang="zh-CN" altLang="en-US" sz="2800" b="1" dirty="0">
                <a:solidFill>
                  <a:srgbClr val="0432FF"/>
                </a:solidFill>
              </a:rPr>
              <a:t>重度拥塞时失效</a:t>
            </a:r>
          </a:p>
          <a:p>
            <a:pPr lvl="1"/>
            <a:r>
              <a:rPr kumimoji="1" lang="zh-CN" altLang="en-US" sz="2800" b="1" dirty="0"/>
              <a:t>当前的流传输方案或者任务级别的传输方案，都侧重解决期限问题或者传输时间优化，而并没有</a:t>
            </a:r>
            <a:r>
              <a:rPr kumimoji="1" lang="zh-CN" altLang="en-US" sz="2800" b="1" dirty="0">
                <a:solidFill>
                  <a:srgbClr val="0432FF"/>
                </a:solidFill>
              </a:rPr>
              <a:t>同时对二者优化</a:t>
            </a:r>
          </a:p>
          <a:p>
            <a:pPr lvl="1"/>
            <a:r>
              <a:rPr kumimoji="1" lang="zh-CN" altLang="en-US" sz="2800" b="1" dirty="0"/>
              <a:t>任务级别的传输优化，并没有把任务的重要性考虑进去，导致</a:t>
            </a:r>
            <a:r>
              <a:rPr kumimoji="1" lang="zh-CN" altLang="en-US" sz="2800" b="1" dirty="0">
                <a:solidFill>
                  <a:srgbClr val="0432FF"/>
                </a:solidFill>
              </a:rPr>
              <a:t>网络资源并没有合理的分配</a:t>
            </a:r>
          </a:p>
        </p:txBody>
      </p:sp>
      <p:sp>
        <p:nvSpPr>
          <p:cNvPr id="4" name="文本框 3"/>
          <p:cNvSpPr txBox="1"/>
          <p:nvPr/>
        </p:nvSpPr>
        <p:spPr>
          <a:xfrm>
            <a:off x="2419740" y="5728997"/>
            <a:ext cx="8059351" cy="584775"/>
          </a:xfrm>
          <a:prstGeom prst="rect">
            <a:avLst/>
          </a:prstGeom>
          <a:noFill/>
        </p:spPr>
        <p:txBody>
          <a:bodyPr wrap="square" rtlCol="0">
            <a:spAutoFit/>
          </a:bodyPr>
          <a:lstStyle/>
          <a:p>
            <a:r>
              <a:rPr kumimoji="1" lang="zh-CN" altLang="en-US" sz="3200" b="1" dirty="0">
                <a:solidFill>
                  <a:srgbClr val="FF0000"/>
                </a:solidFill>
              </a:rPr>
              <a:t>无论是流级别还是任务级别，可优化空间大</a:t>
            </a:r>
          </a:p>
        </p:txBody>
      </p:sp>
    </p:spTree>
    <p:extLst>
      <p:ext uri="{BB962C8B-B14F-4D97-AF65-F5344CB8AC3E}">
        <p14:creationId xmlns:p14="http://schemas.microsoft.com/office/powerpoint/2010/main" val="2086206725"/>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数据中心网络应用</a:t>
            </a:r>
            <a:r>
              <a:rPr lang="zh-CN" altLang="en-US" sz="3200" dirty="0" smtClean="0"/>
              <a:t>传输问题</a:t>
            </a:r>
            <a:endParaRPr lang="zh-CN" altLang="en-US" sz="3200" dirty="0"/>
          </a:p>
          <a:p>
            <a:pPr marL="539353" indent="-457200">
              <a:buFont typeface="Wingdings" charset="2"/>
              <a:buChar char="n"/>
            </a:pPr>
            <a:r>
              <a:rPr lang="zh-CN" altLang="en-US" sz="3200" dirty="0"/>
              <a:t>数据中心网络应用传输综述</a:t>
            </a:r>
          </a:p>
          <a:p>
            <a:pPr marL="539353" indent="-457200">
              <a:buFont typeface="Wingdings" charset="2"/>
              <a:buChar char="n"/>
            </a:pPr>
            <a:r>
              <a:rPr lang="zh-CN" altLang="en-US" sz="3200" dirty="0">
                <a:solidFill>
                  <a:srgbClr val="FF0000"/>
                </a:solidFill>
              </a:rPr>
              <a:t>数据中心网络应用传输方案</a:t>
            </a:r>
            <a:endParaRPr lang="en-US" altLang="zh-CN" sz="3200" dirty="0">
              <a:solidFill>
                <a:srgbClr val="FF0000"/>
              </a:solidFill>
            </a:endParaRPr>
          </a:p>
        </p:txBody>
      </p:sp>
    </p:spTree>
    <p:extLst>
      <p:ext uri="{BB962C8B-B14F-4D97-AF65-F5344CB8AC3E}">
        <p14:creationId xmlns:p14="http://schemas.microsoft.com/office/powerpoint/2010/main" val="188355556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76065818"/>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a:t>
            </a:r>
            <a:r>
              <a:rPr lang="zh-CN" altLang="en-US" b="1" dirty="0" smtClean="0">
                <a:solidFill>
                  <a:schemeClr val="tx1"/>
                </a:solidFill>
              </a:rPr>
              <a:t>方案</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r>
              <a:rPr kumimoji="1" lang="zh-CN" altLang="en-US" dirty="0" smtClean="0"/>
              <a:t>传输优化的三个角度</a:t>
            </a:r>
          </a:p>
          <a:p>
            <a:pPr lvl="1"/>
            <a:r>
              <a:rPr kumimoji="1" lang="zh-CN" altLang="en-US" dirty="0" smtClean="0"/>
              <a:t>考虑网络拥塞情况和流传输单一目标优化关系</a:t>
            </a:r>
          </a:p>
          <a:p>
            <a:pPr lvl="1"/>
            <a:r>
              <a:rPr kumimoji="1" lang="zh-CN" altLang="en-US" dirty="0" smtClean="0"/>
              <a:t>考虑网络拥塞情况和流传输复合目标优化传输</a:t>
            </a:r>
            <a:r>
              <a:rPr kumimoji="1" lang="en-US" altLang="zh-CN" dirty="0" smtClean="0"/>
              <a:t>[information-agnostic]</a:t>
            </a:r>
            <a:endParaRPr kumimoji="1" lang="zh-CN" altLang="en-US" dirty="0" smtClean="0"/>
          </a:p>
          <a:p>
            <a:pPr lvl="1"/>
            <a:r>
              <a:rPr kumimoji="1" lang="zh-CN" altLang="en-US" dirty="0" smtClean="0"/>
              <a:t>考虑网络拥塞情况和任务重要性优化传输</a:t>
            </a:r>
          </a:p>
          <a:p>
            <a:r>
              <a:rPr kumimoji="1" lang="zh-CN" altLang="en-US" dirty="0" smtClean="0"/>
              <a:t>必要性</a:t>
            </a:r>
          </a:p>
          <a:p>
            <a:pPr lvl="1"/>
            <a:r>
              <a:rPr kumimoji="1" lang="zh-CN" altLang="en-US" dirty="0" smtClean="0"/>
              <a:t>考虑网络和传输的二维关系，能够使的应用更合理的利用网络资源，从而满足应用的需求</a:t>
            </a:r>
          </a:p>
          <a:p>
            <a:pPr lvl="1"/>
            <a:r>
              <a:rPr kumimoji="1" lang="zh-CN" altLang="en-US" dirty="0" smtClean="0"/>
              <a:t>同时考虑优化有期限的流和没有期限的流需求，更符合实际应用需求</a:t>
            </a:r>
          </a:p>
          <a:p>
            <a:pPr lvl="1"/>
            <a:r>
              <a:rPr kumimoji="1" lang="zh-CN" altLang="en-US" dirty="0" smtClean="0"/>
              <a:t>调度的时候考虑应用的重要性，使的应用的调度更符合用户的需求</a:t>
            </a:r>
          </a:p>
          <a:p>
            <a:pPr lvl="1"/>
            <a:endParaRPr kumimoji="1" lang="zh-CN" altLang="en-US" dirty="0"/>
          </a:p>
        </p:txBody>
      </p:sp>
    </p:spTree>
    <p:extLst>
      <p:ext uri="{BB962C8B-B14F-4D97-AF65-F5344CB8AC3E}">
        <p14:creationId xmlns:p14="http://schemas.microsoft.com/office/powerpoint/2010/main" val="1691635767"/>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solidFill>
                  <a:srgbClr val="FF0000"/>
                </a:solidFill>
              </a:rPr>
              <a:t>数据中心网络应用速率和延迟传输优化模型</a:t>
            </a:r>
            <a:endParaRPr lang="en-US" altLang="zh-CN" sz="3200" dirty="0">
              <a:solidFill>
                <a:srgbClr val="FF0000"/>
              </a:solidFill>
            </a:endParaRPr>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671566222"/>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数据中心网络应用传输优化模型</a:t>
            </a:r>
            <a:endParaRPr kumimoji="1" lang="zh-CN" altLang="en-US" b="1" dirty="0"/>
          </a:p>
        </p:txBody>
      </p:sp>
      <p:sp>
        <p:nvSpPr>
          <p:cNvPr id="3" name="内容占位符 2"/>
          <p:cNvSpPr>
            <a:spLocks noGrp="1"/>
          </p:cNvSpPr>
          <p:nvPr>
            <p:ph idx="1"/>
          </p:nvPr>
        </p:nvSpPr>
        <p:spPr/>
        <p:txBody>
          <a:bodyPr/>
          <a:lstStyle/>
          <a:p>
            <a:r>
              <a:rPr lang="zh-CN" altLang="en-US" dirty="0" smtClean="0"/>
              <a:t>网络中有</a:t>
            </a:r>
            <a:r>
              <a:rPr lang="en-US" altLang="zh-CN" dirty="0" smtClean="0"/>
              <a:t>M</a:t>
            </a:r>
            <a:r>
              <a:rPr lang="zh-CN" altLang="en-US" dirty="0" smtClean="0"/>
              <a:t>个节点</a:t>
            </a:r>
            <a:r>
              <a:rPr lang="en-US" altLang="zh-CN" dirty="0" smtClean="0"/>
              <a:t>:</a:t>
            </a:r>
            <a:r>
              <a:rPr lang="zh-CN" altLang="en-US" dirty="0" smtClean="0"/>
              <a:t> </a:t>
            </a:r>
            <a:r>
              <a:rPr lang="en-US" altLang="zh-CN" dirty="0"/>
              <a:t>M=(M</a:t>
            </a:r>
            <a:r>
              <a:rPr lang="en-US" altLang="zh-CN" baseline="-25000" dirty="0"/>
              <a:t>1</a:t>
            </a:r>
            <a:r>
              <a:rPr lang="en-US" altLang="zh-CN" dirty="0"/>
              <a:t>,M</a:t>
            </a:r>
            <a:r>
              <a:rPr lang="en-US" altLang="zh-CN" baseline="-25000" dirty="0"/>
              <a:t>2</a:t>
            </a:r>
            <a:r>
              <a:rPr lang="is-IS" altLang="zh-CN" dirty="0"/>
              <a:t>…</a:t>
            </a:r>
            <a:r>
              <a:rPr lang="en-US" altLang="zh-CN" dirty="0"/>
              <a:t>,M</a:t>
            </a:r>
            <a:r>
              <a:rPr lang="en-US" altLang="zh-CN" baseline="-25000" dirty="0"/>
              <a:t>m</a:t>
            </a:r>
            <a:r>
              <a:rPr lang="en-US" altLang="zh-CN" dirty="0"/>
              <a:t>) </a:t>
            </a:r>
            <a:r>
              <a:rPr lang="zh-CN" altLang="en-US" dirty="0" smtClean="0"/>
              <a:t>，</a:t>
            </a:r>
            <a:r>
              <a:rPr kumimoji="1" lang="zh-CN" altLang="en-US" dirty="0" smtClean="0"/>
              <a:t>链路集合</a:t>
            </a:r>
            <a:r>
              <a:rPr kumimoji="1" lang="en-US" altLang="zh-CN" dirty="0" smtClean="0"/>
              <a:t>L={</a:t>
            </a:r>
            <a:r>
              <a:rPr kumimoji="1" lang="en-US" altLang="zh-CN" dirty="0"/>
              <a:t>l</a:t>
            </a:r>
            <a:r>
              <a:rPr kumimoji="1" lang="en-US" altLang="zh-CN" baseline="-25000" dirty="0"/>
              <a:t>1</a:t>
            </a:r>
            <a:r>
              <a:rPr kumimoji="1" lang="en-US" altLang="zh-CN" dirty="0"/>
              <a:t>,l</a:t>
            </a:r>
            <a:r>
              <a:rPr kumimoji="1" lang="en-US" altLang="zh-CN" baseline="-25000" dirty="0"/>
              <a:t>2</a:t>
            </a:r>
            <a:r>
              <a:rPr kumimoji="1" lang="en-US" altLang="zh-CN" dirty="0"/>
              <a:t>..l</a:t>
            </a:r>
            <a:r>
              <a:rPr kumimoji="1" lang="en-US" altLang="zh-CN" baseline="-25000" dirty="0"/>
              <a:t>l</a:t>
            </a:r>
            <a:r>
              <a:rPr kumimoji="1" lang="en-US" altLang="zh-CN" dirty="0" smtClean="0"/>
              <a:t>},</a:t>
            </a:r>
            <a:r>
              <a:rPr kumimoji="1" lang="zh-CN" altLang="en-US" dirty="0" smtClean="0"/>
              <a:t>链路的能力集合</a:t>
            </a:r>
            <a:r>
              <a:rPr kumimoji="1" lang="en-US" altLang="zh-CN" dirty="0" smtClean="0"/>
              <a:t>C={c</a:t>
            </a:r>
            <a:r>
              <a:rPr kumimoji="1" lang="en-US" altLang="zh-CN" baseline="-25000" dirty="0" smtClean="0"/>
              <a:t>1, </a:t>
            </a:r>
            <a:r>
              <a:rPr kumimoji="1" lang="en-US" altLang="zh-CN" dirty="0" smtClean="0"/>
              <a:t>c</a:t>
            </a:r>
            <a:r>
              <a:rPr kumimoji="1" lang="en-US" altLang="zh-CN" baseline="-25000" dirty="0" smtClean="0"/>
              <a:t>2</a:t>
            </a:r>
            <a:r>
              <a:rPr kumimoji="1" lang="is-IS" altLang="zh-CN" dirty="0" smtClean="0"/>
              <a:t>…</a:t>
            </a:r>
            <a:r>
              <a:rPr kumimoji="1" lang="en-US" altLang="zh-CN" dirty="0" smtClean="0"/>
              <a:t>.c</a:t>
            </a:r>
            <a:r>
              <a:rPr kumimoji="1" lang="en-US" altLang="zh-CN" baseline="-25000" dirty="0" smtClean="0"/>
              <a:t>c</a:t>
            </a:r>
            <a:r>
              <a:rPr kumimoji="1" lang="en-US" altLang="zh-CN" dirty="0" smtClean="0"/>
              <a:t>}</a:t>
            </a:r>
            <a:endParaRPr lang="zh-CN" altLang="en-US" dirty="0" smtClean="0"/>
          </a:p>
          <a:p>
            <a:r>
              <a:rPr lang="zh-CN" altLang="en-US" smtClean="0"/>
              <a:t>每个</a:t>
            </a:r>
            <a:endParaRPr lang="zh-CN" altLang="en-US" dirty="0"/>
          </a:p>
          <a:p>
            <a:r>
              <a:rPr lang="en-US" altLang="zh-CN" dirty="0"/>
              <a:t>As</a:t>
            </a:r>
            <a:r>
              <a:rPr lang="zh-CN" altLang="en-US" dirty="0"/>
              <a:t> </a:t>
            </a:r>
            <a:r>
              <a:rPr lang="en-US" altLang="zh-CN" dirty="0"/>
              <a:t>a cloud provider, select the source nodes serving each request and allocate enough resource to meet its deadline</a:t>
            </a:r>
            <a:endParaRPr lang="zh-CN" altLang="en-US" dirty="0"/>
          </a:p>
          <a:p>
            <a:r>
              <a:rPr kumimoji="1" lang="en-US" altLang="zh-CN" dirty="0" smtClean="0"/>
              <a:t>Y</a:t>
            </a:r>
            <a:r>
              <a:rPr kumimoji="1" lang="en-US" altLang="zh-CN" dirty="0"/>
              <a:t>={Y</a:t>
            </a:r>
            <a:r>
              <a:rPr kumimoji="1" lang="en-US" altLang="zh-CN" baseline="-25000" dirty="0"/>
              <a:t>1</a:t>
            </a:r>
            <a:r>
              <a:rPr kumimoji="1" lang="en-US" altLang="zh-CN" dirty="0"/>
              <a:t>,Y</a:t>
            </a:r>
            <a:r>
              <a:rPr kumimoji="1" lang="en-US" altLang="zh-CN" baseline="-25000" dirty="0"/>
              <a:t>2</a:t>
            </a:r>
            <a:r>
              <a:rPr kumimoji="1" lang="en-US" altLang="zh-CN" dirty="0"/>
              <a:t>,..Y</a:t>
            </a:r>
            <a:r>
              <a:rPr kumimoji="1" lang="en-US" altLang="zh-CN" baseline="-25000" dirty="0"/>
              <a:t>r</a:t>
            </a:r>
            <a:r>
              <a:rPr kumimoji="1" lang="en-US" altLang="zh-CN" dirty="0"/>
              <a:t>}</a:t>
            </a:r>
            <a:r>
              <a:rPr kumimoji="1" lang="zh-CN" altLang="en-US" dirty="0"/>
              <a:t> </a:t>
            </a:r>
            <a:r>
              <a:rPr kumimoji="1" lang="en-US" altLang="zh-CN" dirty="0"/>
              <a:t>if</a:t>
            </a:r>
            <a:r>
              <a:rPr kumimoji="1" lang="zh-CN" altLang="en-US" dirty="0"/>
              <a:t> </a:t>
            </a:r>
            <a:r>
              <a:rPr kumimoji="1" lang="en-US" altLang="zh-CN" dirty="0"/>
              <a:t>request</a:t>
            </a:r>
            <a:r>
              <a:rPr kumimoji="1" lang="zh-CN" altLang="en-US" dirty="0"/>
              <a:t> </a:t>
            </a:r>
            <a:r>
              <a:rPr kumimoji="1" lang="en-US" altLang="zh-CN" dirty="0"/>
              <a:t>r</a:t>
            </a:r>
            <a:r>
              <a:rPr kumimoji="1" lang="zh-CN" altLang="en-US" dirty="0"/>
              <a:t> </a:t>
            </a:r>
            <a:r>
              <a:rPr kumimoji="1" lang="en-US" altLang="zh-CN" dirty="0"/>
              <a:t>finishes</a:t>
            </a:r>
            <a:r>
              <a:rPr kumimoji="1" lang="zh-CN" altLang="en-US" dirty="0"/>
              <a:t> </a:t>
            </a:r>
            <a:r>
              <a:rPr kumimoji="1" lang="en-US" altLang="zh-CN" dirty="0"/>
              <a:t>before</a:t>
            </a:r>
            <a:r>
              <a:rPr kumimoji="1" lang="zh-CN" altLang="en-US" dirty="0"/>
              <a:t> </a:t>
            </a:r>
            <a:r>
              <a:rPr kumimoji="1" lang="en-US" altLang="zh-CN" dirty="0"/>
              <a:t>deadline,</a:t>
            </a:r>
            <a:r>
              <a:rPr kumimoji="1" lang="zh-CN" altLang="en-US" dirty="0"/>
              <a:t> </a:t>
            </a:r>
            <a:r>
              <a:rPr kumimoji="1" lang="en-US" altLang="zh-CN" dirty="0"/>
              <a:t>Y</a:t>
            </a:r>
            <a:r>
              <a:rPr kumimoji="1" lang="en-US" altLang="zh-CN" baseline="-25000" dirty="0"/>
              <a:t>i</a:t>
            </a:r>
            <a:r>
              <a:rPr kumimoji="1" lang="en-US" altLang="zh-CN" dirty="0"/>
              <a:t>=1</a:t>
            </a:r>
            <a:r>
              <a:rPr kumimoji="1" lang="zh-CN" altLang="en-US" dirty="0"/>
              <a:t> </a:t>
            </a:r>
            <a:r>
              <a:rPr kumimoji="1" lang="en-US" altLang="zh-CN" dirty="0"/>
              <a:t>else</a:t>
            </a:r>
            <a:r>
              <a:rPr kumimoji="1" lang="zh-CN" altLang="en-US" dirty="0"/>
              <a:t> </a:t>
            </a:r>
            <a:r>
              <a:rPr kumimoji="1" lang="en-US" altLang="zh-CN" dirty="0" smtClean="0"/>
              <a:t>0</a:t>
            </a:r>
            <a:endParaRPr kumimoji="1" lang="zh-CN" altLang="en-US" dirty="0"/>
          </a:p>
        </p:txBody>
      </p:sp>
    </p:spTree>
    <p:extLst>
      <p:ext uri="{BB962C8B-B14F-4D97-AF65-F5344CB8AC3E}">
        <p14:creationId xmlns:p14="http://schemas.microsoft.com/office/powerpoint/2010/main" val="1760243555"/>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数据中心网络应用传输优化模型</a:t>
            </a:r>
            <a:endParaRPr kumimoji="1"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sz="2100" dirty="0"/>
                  <a:t>maximize</a:t>
                </a:r>
                <a:r>
                  <a:rPr kumimoji="1" lang="zh-CN" altLang="en-US" sz="2100" dirty="0"/>
                  <a:t> </a:t>
                </a:r>
                <a14:m>
                  <m:oMath xmlns:m="http://schemas.openxmlformats.org/officeDocument/2006/math">
                    <m:nary>
                      <m:naryPr>
                        <m:chr m:val="∑"/>
                        <m:ctrlPr>
                          <a:rPr kumimoji="1" lang="is-IS" altLang="zh-CN" sz="2100" i="1">
                            <a:latin typeface="Cambria Math" charset="0"/>
                          </a:rPr>
                        </m:ctrlPr>
                      </m:naryPr>
                      <m:sub>
                        <m:r>
                          <m:rPr>
                            <m:brk m:alnAt="23"/>
                          </m:rPr>
                          <a:rPr kumimoji="1" lang="en-US" altLang="zh-CN" sz="2100" i="1">
                            <a:latin typeface="Cambria Math" charset="0"/>
                          </a:rPr>
                          <m:t>𝑖</m:t>
                        </m:r>
                      </m:sub>
                      <m:sup>
                        <m:r>
                          <a:rPr kumimoji="1" lang="en-US" altLang="zh-CN" sz="2100" i="1">
                            <a:latin typeface="Cambria Math" charset="0"/>
                          </a:rPr>
                          <m:t>𝑟</m:t>
                        </m:r>
                      </m:sup>
                      <m:e>
                        <m:r>
                          <a:rPr kumimoji="1" lang="en-US" altLang="zh-CN" sz="2100" i="1">
                            <a:latin typeface="Cambria Math" charset="0"/>
                          </a:rPr>
                          <m:t>𝑦</m:t>
                        </m:r>
                        <m:r>
                          <a:rPr kumimoji="1" lang="en-US" altLang="zh-CN" sz="2100" i="1" baseline="-25000">
                            <a:latin typeface="Cambria Math" charset="0"/>
                          </a:rPr>
                          <m:t>𝑖</m:t>
                        </m:r>
                      </m:e>
                    </m:nary>
                  </m:oMath>
                </a14:m>
                <a:endParaRPr kumimoji="1" lang="zh-CN" altLang="en-US" sz="2100" dirty="0"/>
              </a:p>
              <a:p>
                <a:r>
                  <a:rPr kumimoji="1" lang="en-US" altLang="zh-CN" sz="2100" dirty="0" err="1"/>
                  <a:t>st</a:t>
                </a:r>
                <a:r>
                  <a:rPr kumimoji="1" lang="en-US" altLang="zh-CN" sz="2100" dirty="0"/>
                  <a:t>:</a:t>
                </a:r>
                <a:endParaRPr kumimoji="1" lang="zh-CN" altLang="en-US" sz="2100" dirty="0"/>
              </a:p>
              <a:p>
                <a14:m>
                  <m:oMath xmlns:m="http://schemas.openxmlformats.org/officeDocument/2006/math">
                    <m:r>
                      <m:rPr>
                        <m:nor/>
                      </m:rPr>
                      <a:rPr lang="zh-CN" altLang="en-US" sz="1800" dirty="0"/>
                      <m:t>∀</m:t>
                    </m:r>
                    <m:r>
                      <a:rPr lang="en-US" altLang="zh-CN" sz="1800" i="1" dirty="0">
                        <a:latin typeface="Cambria Math" charset="0"/>
                      </a:rPr>
                      <m:t>𝑖</m:t>
                    </m:r>
                    <m:nary>
                      <m:naryPr>
                        <m:chr m:val="∑"/>
                        <m:limLoc m:val="subSup"/>
                        <m:supHide m:val="on"/>
                        <m:ctrlPr>
                          <a:rPr lang="de-DE" altLang="zh-CN" sz="1800" i="1" dirty="0">
                            <a:latin typeface="Cambria Math" charset="0"/>
                          </a:rPr>
                        </m:ctrlPr>
                      </m:naryPr>
                      <m:sub>
                        <m:r>
                          <m:rPr>
                            <m:brk m:alnAt="9"/>
                          </m:rPr>
                          <a:rPr lang="en-US" altLang="zh-CN" sz="1800" i="1" dirty="0">
                            <a:latin typeface="Cambria Math" charset="0"/>
                          </a:rPr>
                          <m:t>𝑗</m:t>
                        </m:r>
                      </m:sub>
                      <m:sup/>
                      <m:e>
                        <m:r>
                          <a:rPr lang="en-US" altLang="zh-CN" sz="1800" i="1" dirty="0">
                            <a:latin typeface="Cambria Math" charset="0"/>
                          </a:rPr>
                          <m:t>𝑥</m:t>
                        </m:r>
                        <m:r>
                          <a:rPr lang="en-US" altLang="zh-CN" sz="1800" dirty="0">
                            <a:latin typeface="Cambria Math" charset="0"/>
                          </a:rPr>
                          <m:t>(</m:t>
                        </m:r>
                        <m:r>
                          <a:rPr lang="en-US" altLang="zh-CN" sz="1800" i="1" dirty="0">
                            <a:latin typeface="Cambria Math" charset="0"/>
                          </a:rPr>
                          <m:t>𝑖</m:t>
                        </m:r>
                        <m:r>
                          <a:rPr lang="en-US" altLang="zh-CN" sz="1800" dirty="0">
                            <a:latin typeface="Cambria Math" charset="0"/>
                          </a:rPr>
                          <m:t>,</m:t>
                        </m:r>
                        <m:r>
                          <a:rPr lang="en-US" altLang="zh-CN" sz="1800" i="1" dirty="0">
                            <a:latin typeface="Cambria Math" charset="0"/>
                          </a:rPr>
                          <m:t>𝑗</m:t>
                        </m:r>
                        <m:r>
                          <a:rPr lang="en-US" altLang="zh-CN" sz="1800" dirty="0">
                            <a:latin typeface="Cambria Math" charset="0"/>
                          </a:rPr>
                          <m:t>)</m:t>
                        </m:r>
                      </m:e>
                    </m:nary>
                    <m:r>
                      <a:rPr lang="en-US" altLang="zh-CN" sz="1800" dirty="0">
                        <a:latin typeface="Cambria Math" charset="0"/>
                      </a:rPr>
                      <m:t>=</m:t>
                    </m:r>
                    <m:r>
                      <a:rPr lang="en-US" altLang="zh-CN" sz="1800" i="1" dirty="0">
                        <a:latin typeface="Cambria Math" charset="0"/>
                      </a:rPr>
                      <m:t>𝑘</m:t>
                    </m:r>
                    <m:d>
                      <m:dPr>
                        <m:ctrlPr>
                          <a:rPr lang="en-US" altLang="zh-CN" sz="1800" i="1" dirty="0">
                            <a:latin typeface="Cambria Math" charset="0"/>
                          </a:rPr>
                        </m:ctrlPr>
                      </m:dPr>
                      <m:e>
                        <m:r>
                          <a:rPr lang="en-US" altLang="zh-CN" sz="1800" i="1" dirty="0">
                            <a:latin typeface="Cambria Math" charset="0"/>
                          </a:rPr>
                          <m:t>𝑖</m:t>
                        </m:r>
                      </m:e>
                    </m:d>
                    <m:r>
                      <a:rPr lang="zh-CN" altLang="en-US" sz="1800" dirty="0">
                        <a:latin typeface="Cambria Math" charset="0"/>
                      </a:rPr>
                      <m:t>∗</m:t>
                    </m:r>
                    <m:r>
                      <a:rPr lang="en-US" altLang="zh-CN" sz="1800" i="1" dirty="0">
                        <a:latin typeface="Cambria Math" charset="0"/>
                      </a:rPr>
                      <m:t>𝑦</m:t>
                    </m:r>
                    <m:r>
                      <a:rPr lang="en-US" altLang="zh-CN" sz="1800" i="1" dirty="0">
                        <a:latin typeface="Cambria Math" charset="0"/>
                      </a:rPr>
                      <m:t>(</m:t>
                    </m:r>
                    <m:r>
                      <a:rPr lang="en-US" altLang="zh-CN" sz="1800" i="1" dirty="0">
                        <a:latin typeface="Cambria Math" charset="0"/>
                      </a:rPr>
                      <m:t>𝑖</m:t>
                    </m:r>
                    <m:r>
                      <a:rPr lang="en-US" altLang="zh-CN" sz="1800" i="1" dirty="0">
                        <a:latin typeface="Cambria Math" charset="0"/>
                      </a:rPr>
                      <m:t>)</m:t>
                    </m:r>
                  </m:oMath>
                </a14:m>
                <a:r>
                  <a:rPr lang="zh-CN" altLang="en-US" sz="1800" dirty="0"/>
                  <a:t>    </a:t>
                </a:r>
                <a:r>
                  <a:rPr lang="en-US" altLang="zh-CN" sz="1800" dirty="0"/>
                  <a:t>[source</a:t>
                </a:r>
                <a:r>
                  <a:rPr lang="zh-CN" altLang="en-US" sz="1800" dirty="0"/>
                  <a:t> </a:t>
                </a:r>
                <a:r>
                  <a:rPr lang="en-US" altLang="zh-CN" sz="1800" dirty="0"/>
                  <a:t>selection]</a:t>
                </a:r>
                <a:r>
                  <a:rPr lang="zh-CN" altLang="en-US" sz="1800" dirty="0"/>
                  <a:t> </a:t>
                </a:r>
              </a:p>
              <a:p>
                <a:r>
                  <a:rPr lang="zh-CN" altLang="en-US" sz="1800" dirty="0"/>
                  <a:t>∀</a:t>
                </a:r>
                <a14:m>
                  <m:oMath xmlns:m="http://schemas.openxmlformats.org/officeDocument/2006/math">
                    <m:r>
                      <a:rPr lang="en-US" altLang="zh-CN" sz="1800" i="1">
                        <a:latin typeface="Cambria Math" charset="0"/>
                      </a:rPr>
                      <m:t>𝑙</m:t>
                    </m:r>
                    <m:r>
                      <a:rPr lang="zh-CN" altLang="en-US" sz="1800">
                        <a:latin typeface="Cambria Math" charset="0"/>
                      </a:rPr>
                      <m:t> </m:t>
                    </m:r>
                    <m:nary>
                      <m:naryPr>
                        <m:chr m:val="∑"/>
                        <m:supHide m:val="on"/>
                        <m:ctrlPr>
                          <a:rPr lang="zh-CN" altLang="en-US" sz="1800" i="1">
                            <a:latin typeface="Cambria Math" charset="0"/>
                          </a:rPr>
                        </m:ctrlPr>
                      </m:naryPr>
                      <m:sub>
                        <m:r>
                          <m:rPr>
                            <m:brk m:alnAt="7"/>
                          </m:rPr>
                          <a:rPr lang="en-US" altLang="zh-CN" sz="1800" i="1">
                            <a:latin typeface="Cambria Math" charset="0"/>
                          </a:rPr>
                          <m:t>𝑖</m:t>
                        </m:r>
                      </m:sub>
                      <m:sup/>
                      <m:e>
                        <m:nary>
                          <m:naryPr>
                            <m:chr m:val="∑"/>
                            <m:supHide m:val="on"/>
                            <m:ctrlPr>
                              <a:rPr lang="en-US" altLang="zh-CN" sz="1800" i="1">
                                <a:latin typeface="Cambria Math" charset="0"/>
                              </a:rPr>
                            </m:ctrlPr>
                          </m:naryPr>
                          <m:sub>
                            <m:r>
                              <m:rPr>
                                <m:brk m:alnAt="7"/>
                              </m:rPr>
                              <a:rPr lang="en-US" altLang="zh-CN" sz="1800" i="1">
                                <a:latin typeface="Cambria Math" charset="0"/>
                              </a:rPr>
                              <m:t>𝑗</m:t>
                            </m:r>
                          </m:sub>
                          <m:sup/>
                          <m:e>
                            <m:r>
                              <a:rPr lang="en-US" altLang="zh-CN" sz="1800" i="1">
                                <a:latin typeface="Cambria Math" charset="0"/>
                              </a:rPr>
                              <m:t>𝑏</m:t>
                            </m:r>
                            <m:d>
                              <m:dPr>
                                <m:ctrlPr>
                                  <a:rPr lang="en-US" altLang="zh-CN" sz="1800" i="1">
                                    <a:latin typeface="Cambria Math" charset="0"/>
                                  </a:rPr>
                                </m:ctrlPr>
                              </m:dPr>
                              <m:e>
                                <m:r>
                                  <a:rPr lang="en-US" altLang="zh-CN" sz="1800" i="1">
                                    <a:latin typeface="Cambria Math" charset="0"/>
                                  </a:rPr>
                                  <m:t>𝑖</m:t>
                                </m:r>
                                <m:r>
                                  <a:rPr lang="en-US" altLang="zh-CN" sz="1800">
                                    <a:latin typeface="Cambria Math" charset="0"/>
                                  </a:rPr>
                                  <m:t>,</m:t>
                                </m:r>
                                <m:r>
                                  <a:rPr lang="en-US" altLang="zh-CN" sz="1800" i="1">
                                    <a:latin typeface="Cambria Math" charset="0"/>
                                  </a:rPr>
                                  <m:t>𝑗</m:t>
                                </m:r>
                              </m:e>
                            </m:d>
                            <m:r>
                              <a:rPr lang="zh-CN" altLang="en-US" sz="1800">
                                <a:latin typeface="Cambria Math" charset="0"/>
                              </a:rPr>
                              <m:t>∗</m:t>
                            </m:r>
                            <m:r>
                              <a:rPr lang="en-US" altLang="zh-CN" sz="1800" i="1">
                                <a:latin typeface="Cambria Math" charset="0"/>
                              </a:rPr>
                              <m:t>𝑥</m:t>
                            </m:r>
                            <m:d>
                              <m:dPr>
                                <m:ctrlPr>
                                  <a:rPr lang="en-US" altLang="zh-CN" sz="1800" i="1">
                                    <a:latin typeface="Cambria Math" charset="0"/>
                                  </a:rPr>
                                </m:ctrlPr>
                              </m:dPr>
                              <m:e>
                                <m:r>
                                  <a:rPr lang="en-US" altLang="zh-CN" sz="1800" i="1">
                                    <a:latin typeface="Cambria Math" charset="0"/>
                                  </a:rPr>
                                  <m:t>𝑖</m:t>
                                </m:r>
                                <m:r>
                                  <a:rPr lang="en-US" altLang="zh-CN" sz="1800">
                                    <a:latin typeface="Cambria Math" charset="0"/>
                                  </a:rPr>
                                  <m:t>,</m:t>
                                </m:r>
                                <m:r>
                                  <a:rPr lang="en-US" altLang="zh-CN" sz="1800" i="1">
                                    <a:latin typeface="Cambria Math" charset="0"/>
                                  </a:rPr>
                                  <m:t>𝑗</m:t>
                                </m:r>
                              </m:e>
                            </m:d>
                            <m:r>
                              <a:rPr lang="zh-CN" altLang="en-US" sz="1800">
                                <a:latin typeface="Cambria Math" charset="0"/>
                              </a:rPr>
                              <m:t>∗</m:t>
                            </m:r>
                            <m:r>
                              <a:rPr lang="en-US" altLang="zh-CN" sz="1800" i="1">
                                <a:latin typeface="Cambria Math" charset="0"/>
                              </a:rPr>
                              <m:t>𝑝</m:t>
                            </m:r>
                            <m:r>
                              <a:rPr lang="en-US" altLang="zh-CN" sz="1800">
                                <a:latin typeface="Cambria Math" charset="0"/>
                              </a:rPr>
                              <m:t>(</m:t>
                            </m:r>
                            <m:r>
                              <a:rPr lang="en-US" altLang="zh-CN" sz="1800" i="1">
                                <a:latin typeface="Cambria Math" charset="0"/>
                              </a:rPr>
                              <m:t>𝑖</m:t>
                            </m:r>
                            <m:r>
                              <a:rPr lang="en-US" altLang="zh-CN" sz="1800">
                                <a:latin typeface="Cambria Math" charset="0"/>
                              </a:rPr>
                              <m:t>,</m:t>
                            </m:r>
                            <m:r>
                              <a:rPr lang="en-US" altLang="zh-CN" sz="1800" i="1">
                                <a:latin typeface="Cambria Math" charset="0"/>
                              </a:rPr>
                              <m:t>𝑗</m:t>
                            </m:r>
                            <m:r>
                              <a:rPr lang="en-US" altLang="zh-CN" sz="1800">
                                <a:latin typeface="Cambria Math" charset="0"/>
                              </a:rPr>
                              <m:t>,</m:t>
                            </m:r>
                            <m:r>
                              <a:rPr lang="en-US" altLang="zh-CN" sz="1800" i="1">
                                <a:latin typeface="Cambria Math" charset="0"/>
                              </a:rPr>
                              <m:t>𝑙</m:t>
                            </m:r>
                            <m:r>
                              <a:rPr lang="en-US" altLang="zh-CN" sz="1800">
                                <a:latin typeface="Cambria Math" charset="0"/>
                              </a:rPr>
                              <m:t>)</m:t>
                            </m:r>
                          </m:e>
                        </m:nary>
                      </m:e>
                    </m:nary>
                    <m:r>
                      <a:rPr lang="en-US" altLang="zh-CN" sz="1800">
                        <a:latin typeface="Cambria Math" charset="0"/>
                      </a:rPr>
                      <m:t>≤</m:t>
                    </m:r>
                    <m:r>
                      <a:rPr lang="en-US" altLang="zh-CN" sz="1800" i="1">
                        <a:latin typeface="Cambria Math" charset="0"/>
                      </a:rPr>
                      <m:t>𝑐</m:t>
                    </m:r>
                    <m:r>
                      <a:rPr lang="en-US" altLang="zh-CN" sz="1800">
                        <a:latin typeface="Cambria Math" charset="0"/>
                      </a:rPr>
                      <m:t>(</m:t>
                    </m:r>
                    <m:r>
                      <a:rPr lang="en-US" altLang="zh-CN" sz="1800" i="1">
                        <a:latin typeface="Cambria Math" charset="0"/>
                      </a:rPr>
                      <m:t>𝑙</m:t>
                    </m:r>
                    <m:r>
                      <a:rPr lang="en-US" altLang="zh-CN" sz="1800">
                        <a:latin typeface="Cambria Math" charset="0"/>
                      </a:rPr>
                      <m:t>)</m:t>
                    </m:r>
                  </m:oMath>
                </a14:m>
                <a:r>
                  <a:rPr lang="zh-CN" altLang="en-US" sz="1800" dirty="0"/>
                  <a:t> </a:t>
                </a:r>
                <a:r>
                  <a:rPr lang="en-US" altLang="zh-CN" sz="1800" dirty="0"/>
                  <a:t>[path</a:t>
                </a:r>
                <a:r>
                  <a:rPr lang="zh-CN" altLang="en-US" sz="1800" dirty="0"/>
                  <a:t> </a:t>
                </a:r>
                <a:r>
                  <a:rPr lang="en-US" altLang="zh-CN" sz="1800" dirty="0"/>
                  <a:t>selection]</a:t>
                </a:r>
                <a:endParaRPr lang="zh-CN" altLang="en-US" sz="1800" dirty="0"/>
              </a:p>
              <a:p>
                <a:r>
                  <a:rPr lang="zh-CN" altLang="en-US" sz="1800" dirty="0"/>
                  <a:t>∀</a:t>
                </a:r>
                <a14:m>
                  <m:oMath xmlns:m="http://schemas.openxmlformats.org/officeDocument/2006/math">
                    <m:r>
                      <a:rPr lang="en-US" altLang="zh-CN" sz="1800" i="1">
                        <a:latin typeface="Cambria Math" charset="0"/>
                      </a:rPr>
                      <m:t>𝑖</m:t>
                    </m:r>
                    <m:r>
                      <a:rPr lang="en-US" altLang="zh-CN" sz="1800" i="1">
                        <a:latin typeface="Cambria Math" charset="0"/>
                      </a:rPr>
                      <m:t>,</m:t>
                    </m:r>
                    <m:r>
                      <a:rPr lang="en-US" altLang="zh-CN" sz="1800" i="1">
                        <a:latin typeface="Cambria Math" charset="0"/>
                      </a:rPr>
                      <m:t>𝑗</m:t>
                    </m:r>
                    <m:r>
                      <a:rPr lang="zh-CN" altLang="en-US" sz="1800" i="1">
                        <a:latin typeface="Cambria Math" charset="0"/>
                      </a:rPr>
                      <m:t> </m:t>
                    </m:r>
                  </m:oMath>
                </a14:m>
                <a:r>
                  <a:rPr lang="en-US" altLang="zh-CN" sz="1800" dirty="0"/>
                  <a:t>b(</a:t>
                </a:r>
                <a:r>
                  <a:rPr lang="en-US" altLang="zh-CN" sz="1800" dirty="0" err="1"/>
                  <a:t>i,j</a:t>
                </a:r>
                <a:r>
                  <a:rPr lang="en-US" altLang="zh-CN" sz="1800" dirty="0"/>
                  <a:t>)&gt;=</a:t>
                </a:r>
                <a14:m>
                  <m:oMath xmlns:m="http://schemas.openxmlformats.org/officeDocument/2006/math">
                    <m:f>
                      <m:fPr>
                        <m:ctrlPr>
                          <a:rPr lang="bg-BG" altLang="zh-CN" sz="1800" i="1">
                            <a:latin typeface="Cambria Math" charset="0"/>
                          </a:rPr>
                        </m:ctrlPr>
                      </m:fPr>
                      <m:num>
                        <m:r>
                          <a:rPr lang="en-US" altLang="zh-CN" sz="1800" i="1">
                            <a:latin typeface="Cambria Math" charset="0"/>
                          </a:rPr>
                          <m:t>𝑣</m:t>
                        </m:r>
                        <m:r>
                          <a:rPr lang="en-US" altLang="zh-CN" sz="1800" i="1" baseline="-25000">
                            <a:latin typeface="Cambria Math" charset="0"/>
                          </a:rPr>
                          <m:t>𝑖𝑗</m:t>
                        </m:r>
                      </m:num>
                      <m:den>
                        <m:r>
                          <a:rPr lang="en-US" altLang="zh-CN" sz="1800" i="1">
                            <a:latin typeface="Cambria Math" charset="0"/>
                          </a:rPr>
                          <m:t>𝑑</m:t>
                        </m:r>
                        <m:r>
                          <a:rPr lang="en-US" altLang="zh-CN" sz="1800" i="1" baseline="-25000">
                            <a:latin typeface="Cambria Math" charset="0"/>
                          </a:rPr>
                          <m:t>𝑖</m:t>
                        </m:r>
                      </m:den>
                    </m:f>
                  </m:oMath>
                </a14:m>
                <a:r>
                  <a:rPr lang="zh-CN" altLang="en-US" sz="1800" dirty="0"/>
                  <a:t> </a:t>
                </a:r>
                <a:r>
                  <a:rPr lang="en-US" altLang="zh-CN" sz="1800" dirty="0"/>
                  <a:t>[bandwidth</a:t>
                </a:r>
                <a:r>
                  <a:rPr lang="zh-CN" altLang="en-US" sz="1800" dirty="0"/>
                  <a:t> </a:t>
                </a:r>
                <a:r>
                  <a:rPr lang="en-US" altLang="zh-CN" sz="1800" dirty="0"/>
                  <a:t>guarantee]</a:t>
                </a:r>
                <a:endParaRPr lang="zh-CN" altLang="en-US" sz="1800" dirty="0"/>
              </a:p>
              <a:p>
                <a:endParaRPr lang="zh-CN" altLang="en-US" sz="1800"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12" t="-2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532036"/>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solidFill>
                  <a:srgbClr val="FF0000"/>
                </a:solidFill>
              </a:rPr>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291169347"/>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smtClean="0">
                <a:solidFill>
                  <a:schemeClr val="tx1"/>
                </a:solidFill>
              </a:rPr>
              <a:t>1</a:t>
            </a:r>
            <a:endParaRPr kumimoji="1" lang="zh-CN" altLang="en-US" b="1" dirty="0">
              <a:solidFill>
                <a:schemeClr val="tx1"/>
              </a:solidFill>
            </a:endParaRPr>
          </a:p>
        </p:txBody>
      </p:sp>
      <p:sp>
        <p:nvSpPr>
          <p:cNvPr id="4" name="文本框 3"/>
          <p:cNvSpPr txBox="1"/>
          <p:nvPr/>
        </p:nvSpPr>
        <p:spPr>
          <a:xfrm>
            <a:off x="1829469" y="2655085"/>
            <a:ext cx="8410432" cy="1077218"/>
          </a:xfrm>
          <a:prstGeom prst="rect">
            <a:avLst/>
          </a:prstGeom>
          <a:noFill/>
        </p:spPr>
        <p:txBody>
          <a:bodyPr wrap="square" rtlCol="0">
            <a:spAutoFit/>
          </a:bodyPr>
          <a:lstStyle/>
          <a:p>
            <a:pPr marL="0" lvl="1" algn="ctr"/>
            <a:r>
              <a:rPr lang="zh-CN" altLang="en-US" sz="3600" b="1" dirty="0"/>
              <a:t>带宽自适应的期限敏感流传输优化方案</a:t>
            </a:r>
          </a:p>
          <a:p>
            <a:pPr marL="0" lvl="1" algn="ctr"/>
            <a:r>
              <a:rPr lang="en-US" altLang="zh-CN" sz="2800" b="1" dirty="0">
                <a:solidFill>
                  <a:schemeClr val="accent2">
                    <a:lumMod val="75000"/>
                  </a:schemeClr>
                </a:solidFill>
              </a:rPr>
              <a:t>[INFOCOM’15</a:t>
            </a:r>
            <a:r>
              <a:rPr lang="zh-CN" altLang="en-US" sz="2800" b="1" dirty="0">
                <a:solidFill>
                  <a:schemeClr val="accent2">
                    <a:lumMod val="75000"/>
                  </a:schemeClr>
                </a:solidFill>
              </a:rPr>
              <a:t>，</a:t>
            </a:r>
            <a:r>
              <a:rPr lang="en-US" altLang="zh-CN" sz="2800" b="1" dirty="0">
                <a:solidFill>
                  <a:schemeClr val="accent2">
                    <a:lumMod val="75000"/>
                  </a:schemeClr>
                </a:solidFill>
              </a:rPr>
              <a:t>CN]</a:t>
            </a:r>
          </a:p>
        </p:txBody>
      </p:sp>
    </p:spTree>
    <p:extLst>
      <p:ext uri="{BB962C8B-B14F-4D97-AF65-F5344CB8AC3E}">
        <p14:creationId xmlns:p14="http://schemas.microsoft.com/office/powerpoint/2010/main" val="1828585542"/>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基于期限的拥塞控制研究</a:t>
            </a:r>
            <a:endParaRPr kumimoji="1" lang="zh-CN" altLang="en-US" sz="8800" b="1" dirty="0">
              <a:solidFill>
                <a:schemeClr val="tx1"/>
              </a:solidFill>
            </a:endParaRPr>
          </a:p>
        </p:txBody>
      </p:sp>
      <p:sp>
        <p:nvSpPr>
          <p:cNvPr id="5" name="文本框 4"/>
          <p:cNvSpPr txBox="1"/>
          <p:nvPr/>
        </p:nvSpPr>
        <p:spPr>
          <a:xfrm>
            <a:off x="1829469" y="1294358"/>
            <a:ext cx="4952331" cy="3908762"/>
          </a:xfrm>
          <a:prstGeom prst="rect">
            <a:avLst/>
          </a:prstGeom>
          <a:noFill/>
        </p:spPr>
        <p:txBody>
          <a:bodyPr wrap="square" rtlCol="0">
            <a:spAutoFit/>
          </a:bodyPr>
          <a:lstStyle/>
          <a:p>
            <a:pPr marL="342900" indent="-342900">
              <a:buFont typeface="Arial" charset="0"/>
              <a:buChar char="•"/>
            </a:pPr>
            <a:r>
              <a:rPr kumimoji="1" lang="en-US" altLang="zh-CN" sz="2400" dirty="0">
                <a:latin typeface="STZhongsong" charset="0"/>
                <a:ea typeface="STZhongsong" charset="0"/>
                <a:cs typeface="STZhongsong" charset="0"/>
              </a:rPr>
              <a:t>OLDI=</a:t>
            </a:r>
            <a:r>
              <a:rPr kumimoji="1" lang="en-US" altLang="zh-CN" sz="2400" dirty="0" err="1">
                <a:latin typeface="STZhongsong" charset="0"/>
                <a:ea typeface="STZhongsong" charset="0"/>
                <a:cs typeface="STZhongsong" charset="0"/>
              </a:rPr>
              <a:t>OnLine</a:t>
            </a:r>
            <a:r>
              <a:rPr kumimoji="1" lang="zh-CN" altLang="en-US" sz="2400" dirty="0">
                <a:latin typeface="STZhongsong" charset="0"/>
                <a:ea typeface="STZhongsong" charset="0"/>
                <a:cs typeface="STZhongsong" charset="0"/>
              </a:rPr>
              <a:t> </a:t>
            </a:r>
            <a:r>
              <a:rPr kumimoji="1" lang="en-US" altLang="zh-CN" sz="2400" dirty="0">
                <a:latin typeface="STZhongsong" charset="0"/>
                <a:ea typeface="STZhongsong" charset="0"/>
                <a:cs typeface="STZhongsong" charset="0"/>
              </a:rPr>
              <a:t>Data</a:t>
            </a:r>
            <a:r>
              <a:rPr kumimoji="1" lang="zh-CN" altLang="en-US" sz="2400" dirty="0">
                <a:latin typeface="STZhongsong" charset="0"/>
                <a:ea typeface="STZhongsong" charset="0"/>
                <a:cs typeface="STZhongsong" charset="0"/>
              </a:rPr>
              <a:t> </a:t>
            </a:r>
            <a:r>
              <a:rPr kumimoji="1" lang="en-US" altLang="zh-CN" sz="2400" dirty="0">
                <a:latin typeface="STZhongsong" charset="0"/>
                <a:ea typeface="STZhongsong" charset="0"/>
                <a:cs typeface="STZhongsong" charset="0"/>
              </a:rPr>
              <a:t>Intensive</a:t>
            </a:r>
            <a:r>
              <a:rPr kumimoji="1" lang="zh-CN" altLang="en-US" sz="2400" dirty="0">
                <a:latin typeface="STZhongsong" charset="0"/>
                <a:ea typeface="STZhongsong" charset="0"/>
                <a:cs typeface="STZhongsong" charset="0"/>
              </a:rPr>
              <a:t> </a:t>
            </a:r>
            <a:r>
              <a:rPr kumimoji="1" lang="en-US" altLang="zh-CN" sz="2400" dirty="0">
                <a:latin typeface="STZhongsong" charset="0"/>
                <a:ea typeface="STZhongsong" charset="0"/>
                <a:cs typeface="STZhongsong" charset="0"/>
              </a:rPr>
              <a:t>application</a:t>
            </a:r>
            <a:endParaRPr kumimoji="1" lang="zh-CN" altLang="en-US" sz="2400" dirty="0">
              <a:latin typeface="STZhongsong" charset="0"/>
              <a:ea typeface="STZhongsong" charset="0"/>
              <a:cs typeface="STZhongsong" charset="0"/>
            </a:endParaRPr>
          </a:p>
          <a:p>
            <a:pPr marL="342900" indent="-342900">
              <a:buFont typeface="Arial" charset="0"/>
              <a:buChar char="•"/>
            </a:pPr>
            <a:r>
              <a:rPr kumimoji="1" lang="zh-CN" altLang="en-US" sz="2400" dirty="0">
                <a:latin typeface="STZhongsong" charset="0"/>
                <a:ea typeface="STZhongsong" charset="0"/>
                <a:cs typeface="STZhongsong" charset="0"/>
              </a:rPr>
              <a:t>传输大量数据，有期限限制</a:t>
            </a:r>
          </a:p>
          <a:p>
            <a:pPr marL="342900" indent="-342900" fontAlgn="base">
              <a:buSzPct val="100000"/>
              <a:buFont typeface="Arial" charset="0"/>
              <a:buChar char="•"/>
            </a:pPr>
            <a:r>
              <a:rPr kumimoji="1" lang="en-US" altLang="zh-CN" sz="2400" dirty="0">
                <a:latin typeface="STZhongsong" charset="0"/>
                <a:ea typeface="STZhongsong" charset="0"/>
                <a:cs typeface="STZhongsong" charset="0"/>
              </a:rPr>
              <a:t>P</a:t>
            </a:r>
            <a:r>
              <a:rPr kumimoji="1" lang="en-US" altLang="zh-CN" sz="2400" dirty="0">
                <a:latin typeface="STZhongsong" charset="0"/>
                <a:ea typeface="STZhongsong" charset="0"/>
                <a:cs typeface="STZhongsong" charset="0"/>
                <a:sym typeface="Wingdings" pitchFamily="2" charset="2"/>
              </a:rPr>
              <a:t>artition-aggregate</a:t>
            </a:r>
            <a:r>
              <a:rPr lang="en-US" altLang="zh-CN" sz="2600" dirty="0">
                <a:latin typeface="华文楷体" pitchFamily="2" charset="-122"/>
                <a:ea typeface="华文楷体" pitchFamily="2" charset="-122"/>
                <a:cs typeface="MS PGothic" charset="0"/>
              </a:rPr>
              <a:t> </a:t>
            </a:r>
          </a:p>
          <a:p>
            <a:pPr marL="685800" lvl="1" indent="-342900" fontAlgn="base">
              <a:buFont typeface="Arial" charset="0"/>
              <a:buChar char="•"/>
            </a:pPr>
            <a:r>
              <a:rPr lang="zh-CN" altLang="en-US" sz="2600" dirty="0">
                <a:latin typeface="华文楷体" pitchFamily="2" charset="-122"/>
                <a:ea typeface="华文楷体" pitchFamily="2" charset="-122"/>
                <a:cs typeface="MS PGothic" charset="0"/>
              </a:rPr>
              <a:t>树形结构</a:t>
            </a:r>
          </a:p>
          <a:p>
            <a:pPr marL="685800" lvl="1" indent="-342900" fontAlgn="base">
              <a:buFont typeface="Arial" charset="0"/>
              <a:buChar char="•"/>
            </a:pPr>
            <a:r>
              <a:rPr lang="en-US" altLang="zh-CN" sz="2600" dirty="0">
                <a:latin typeface="华文楷体" pitchFamily="2" charset="-122"/>
                <a:ea typeface="华文楷体" pitchFamily="2" charset="-122"/>
                <a:cs typeface="MS PGothic" charset="0"/>
              </a:rPr>
              <a:t>Root node sends query</a:t>
            </a:r>
          </a:p>
          <a:p>
            <a:pPr marL="685800" lvl="1" indent="-342900" fontAlgn="base">
              <a:buFont typeface="Arial" charset="0"/>
              <a:buChar char="•"/>
            </a:pPr>
            <a:r>
              <a:rPr lang="en-US" altLang="zh-CN" sz="2600" dirty="0">
                <a:latin typeface="华文楷体" pitchFamily="2" charset="-122"/>
                <a:ea typeface="华文楷体" pitchFamily="2" charset="-122"/>
                <a:cs typeface="MS PGothic" charset="0"/>
              </a:rPr>
              <a:t>Leaf nodes respond with data </a:t>
            </a:r>
            <a:endParaRPr lang="zh-CN" altLang="en-US" sz="2600" dirty="0">
              <a:latin typeface="华文楷体" pitchFamily="2" charset="-122"/>
              <a:ea typeface="华文楷体" pitchFamily="2" charset="-122"/>
              <a:cs typeface="MS PGothic" charset="0"/>
            </a:endParaRPr>
          </a:p>
          <a:p>
            <a:pPr marL="342900" indent="-342900" fontAlgn="base">
              <a:buFont typeface="Arial" charset="0"/>
              <a:buChar char="•"/>
            </a:pPr>
            <a:r>
              <a:rPr kumimoji="1" lang="zh-CN" altLang="en-US" sz="2400" dirty="0">
                <a:latin typeface="STZhongsong" charset="0"/>
                <a:ea typeface="STZhongsong" charset="0"/>
                <a:cs typeface="STZhongsong" charset="0"/>
              </a:rPr>
              <a:t>错失期限</a:t>
            </a:r>
            <a:r>
              <a:rPr kumimoji="1" lang="en-US" altLang="zh-CN" sz="2400" dirty="0">
                <a:latin typeface="STZhongsong" charset="0"/>
                <a:ea typeface="STZhongsong" charset="0"/>
                <a:cs typeface="STZhongsong" charset="0"/>
              </a:rPr>
              <a:t>-&gt;</a:t>
            </a:r>
            <a:r>
              <a:rPr kumimoji="1" lang="zh-CN" altLang="en-US" sz="2400" dirty="0">
                <a:latin typeface="STZhongsong" charset="0"/>
                <a:ea typeface="STZhongsong" charset="0"/>
                <a:cs typeface="STZhongsong" charset="0"/>
              </a:rPr>
              <a:t>性能受影响</a:t>
            </a:r>
            <a:r>
              <a:rPr kumimoji="1" lang="en-US" altLang="zh-CN" sz="2400" dirty="0">
                <a:latin typeface="STZhongsong" charset="0"/>
                <a:ea typeface="STZhongsong" charset="0"/>
                <a:cs typeface="STZhongsong" charset="0"/>
              </a:rPr>
              <a:t>-&gt;</a:t>
            </a:r>
            <a:r>
              <a:rPr kumimoji="1" lang="zh-CN" altLang="en-US" sz="2400" dirty="0">
                <a:latin typeface="STZhongsong" charset="0"/>
                <a:ea typeface="STZhongsong" charset="0"/>
                <a:cs typeface="STZhongsong" charset="0"/>
              </a:rPr>
              <a:t>影响用户体验</a:t>
            </a:r>
          </a:p>
          <a:p>
            <a:pPr marL="342900" indent="-342900" fontAlgn="base">
              <a:buFont typeface="Arial" charset="0"/>
              <a:buChar char="•"/>
            </a:pPr>
            <a:r>
              <a:rPr kumimoji="1" lang="zh-CN" altLang="en-US" sz="2400" dirty="0">
                <a:latin typeface="STZhongsong" charset="0"/>
                <a:ea typeface="STZhongsong" charset="0"/>
                <a:cs typeface="STZhongsong" charset="0"/>
              </a:rPr>
              <a:t>解决方案：</a:t>
            </a:r>
            <a:r>
              <a:rPr kumimoji="1" lang="en-US" altLang="zh-CN" sz="2400" dirty="0">
                <a:latin typeface="STZhongsong" charset="0"/>
                <a:ea typeface="STZhongsong" charset="0"/>
                <a:cs typeface="STZhongsong" charset="0"/>
              </a:rPr>
              <a:t>LPD</a:t>
            </a:r>
            <a:endParaRPr kumimoji="1" lang="zh-CN" altLang="en-US" sz="1350" dirty="0">
              <a:latin typeface="STZhongsong" charset="0"/>
              <a:ea typeface="STZhongsong" charset="0"/>
              <a:cs typeface="STZhongsong" charset="0"/>
            </a:endParaRPr>
          </a:p>
        </p:txBody>
      </p:sp>
      <p:sp>
        <p:nvSpPr>
          <p:cNvPr id="6" name="Oval 23"/>
          <p:cNvSpPr/>
          <p:nvPr/>
        </p:nvSpPr>
        <p:spPr>
          <a:xfrm>
            <a:off x="832485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24"/>
          <p:cNvSpPr/>
          <p:nvPr/>
        </p:nvSpPr>
        <p:spPr>
          <a:xfrm>
            <a:off x="683895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25"/>
          <p:cNvSpPr/>
          <p:nvPr/>
        </p:nvSpPr>
        <p:spPr>
          <a:xfrm>
            <a:off x="7296150" y="3086100"/>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26"/>
          <p:cNvSpPr/>
          <p:nvPr/>
        </p:nvSpPr>
        <p:spPr>
          <a:xfrm>
            <a:off x="8610600" y="3086100"/>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17"/>
          <p:cNvSpPr/>
          <p:nvPr/>
        </p:nvSpPr>
        <p:spPr>
          <a:xfrm>
            <a:off x="7981950" y="2228850"/>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27"/>
          <p:cNvSpPr/>
          <p:nvPr/>
        </p:nvSpPr>
        <p:spPr>
          <a:xfrm>
            <a:off x="758190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28"/>
          <p:cNvSpPr/>
          <p:nvPr/>
        </p:nvSpPr>
        <p:spPr>
          <a:xfrm>
            <a:off x="906780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50"/>
          <p:cNvSpPr/>
          <p:nvPr/>
        </p:nvSpPr>
        <p:spPr>
          <a:xfrm>
            <a:off x="7612675" y="2514602"/>
            <a:ext cx="369277" cy="584689"/>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Freeform 51"/>
          <p:cNvSpPr/>
          <p:nvPr/>
        </p:nvSpPr>
        <p:spPr>
          <a:xfrm>
            <a:off x="7067550" y="3429000"/>
            <a:ext cx="285750" cy="45720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5" name="Freeform 54"/>
          <p:cNvSpPr/>
          <p:nvPr/>
        </p:nvSpPr>
        <p:spPr>
          <a:xfrm>
            <a:off x="8382000" y="3429000"/>
            <a:ext cx="285750" cy="51435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Freeform 55"/>
          <p:cNvSpPr/>
          <p:nvPr/>
        </p:nvSpPr>
        <p:spPr>
          <a:xfrm>
            <a:off x="7639050" y="2571752"/>
            <a:ext cx="514350" cy="540727"/>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 name="Freeform 56"/>
          <p:cNvSpPr/>
          <p:nvPr/>
        </p:nvSpPr>
        <p:spPr>
          <a:xfrm>
            <a:off x="7181850" y="3429002"/>
            <a:ext cx="285750" cy="457201"/>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Freeform 57"/>
          <p:cNvSpPr/>
          <p:nvPr/>
        </p:nvSpPr>
        <p:spPr>
          <a:xfrm>
            <a:off x="8610600" y="3429000"/>
            <a:ext cx="171450" cy="457200"/>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Freeform 59"/>
          <p:cNvSpPr/>
          <p:nvPr/>
        </p:nvSpPr>
        <p:spPr>
          <a:xfrm>
            <a:off x="8382001" y="2457450"/>
            <a:ext cx="400050" cy="62865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Freeform 60"/>
          <p:cNvSpPr/>
          <p:nvPr/>
        </p:nvSpPr>
        <p:spPr>
          <a:xfrm>
            <a:off x="8953500" y="3371850"/>
            <a:ext cx="342900" cy="51435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Freeform 62"/>
          <p:cNvSpPr/>
          <p:nvPr/>
        </p:nvSpPr>
        <p:spPr>
          <a:xfrm>
            <a:off x="7639050" y="3371850"/>
            <a:ext cx="285750" cy="5715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2" name="Freeform 63"/>
          <p:cNvSpPr/>
          <p:nvPr/>
        </p:nvSpPr>
        <p:spPr>
          <a:xfrm>
            <a:off x="7586297" y="3442191"/>
            <a:ext cx="224204" cy="444011"/>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Freeform 64"/>
          <p:cNvSpPr/>
          <p:nvPr/>
        </p:nvSpPr>
        <p:spPr>
          <a:xfrm>
            <a:off x="8896350" y="3429000"/>
            <a:ext cx="342900" cy="45720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 name="Freeform 65"/>
          <p:cNvSpPr/>
          <p:nvPr/>
        </p:nvSpPr>
        <p:spPr>
          <a:xfrm>
            <a:off x="8210550" y="2571750"/>
            <a:ext cx="514350" cy="51435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25" name="Straight Connector 67"/>
          <p:cNvCxnSpPr>
            <a:stCxn id="22" idx="4"/>
            <a:endCxn id="30" idx="0"/>
          </p:cNvCxnSpPr>
          <p:nvPr/>
        </p:nvCxnSpPr>
        <p:spPr>
          <a:xfrm flipH="1">
            <a:off x="7496175" y="2628900"/>
            <a:ext cx="685800" cy="4572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72"/>
          <p:cNvCxnSpPr>
            <a:stCxn id="30" idx="4"/>
            <a:endCxn id="29" idx="0"/>
          </p:cNvCxnSpPr>
          <p:nvPr/>
        </p:nvCxnSpPr>
        <p:spPr>
          <a:xfrm flipH="1">
            <a:off x="7038975" y="3486151"/>
            <a:ext cx="45720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74"/>
          <p:cNvCxnSpPr>
            <a:stCxn id="30" idx="4"/>
          </p:cNvCxnSpPr>
          <p:nvPr/>
        </p:nvCxnSpPr>
        <p:spPr>
          <a:xfrm>
            <a:off x="7496175" y="3486151"/>
            <a:ext cx="28575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76"/>
          <p:cNvCxnSpPr>
            <a:endCxn id="28" idx="0"/>
          </p:cNvCxnSpPr>
          <p:nvPr/>
        </p:nvCxnSpPr>
        <p:spPr>
          <a:xfrm flipH="1">
            <a:off x="8524875" y="3486151"/>
            <a:ext cx="28575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78"/>
          <p:cNvCxnSpPr/>
          <p:nvPr/>
        </p:nvCxnSpPr>
        <p:spPr>
          <a:xfrm>
            <a:off x="8810625" y="3486151"/>
            <a:ext cx="45720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80"/>
          <p:cNvCxnSpPr>
            <a:stCxn id="22" idx="4"/>
          </p:cNvCxnSpPr>
          <p:nvPr/>
        </p:nvCxnSpPr>
        <p:spPr>
          <a:xfrm>
            <a:off x="8181976" y="2628900"/>
            <a:ext cx="600076" cy="4572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9404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4"/>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b="1" dirty="0"/>
          </a:p>
        </p:txBody>
      </p:sp>
      <p:sp>
        <p:nvSpPr>
          <p:cNvPr id="3" name="内容占位符 2"/>
          <p:cNvSpPr>
            <a:spLocks noGrp="1"/>
          </p:cNvSpPr>
          <p:nvPr>
            <p:ph idx="1"/>
          </p:nvPr>
        </p:nvSpPr>
        <p:spPr/>
        <p:txBody>
          <a:bodyPr/>
          <a:lstStyle/>
          <a:p>
            <a:r>
              <a:rPr kumimoji="1" lang="zh-CN" altLang="en-US" dirty="0" smtClean="0"/>
              <a:t>如何设计区分函数</a:t>
            </a:r>
          </a:p>
          <a:p>
            <a:pPr lvl="2"/>
            <a:r>
              <a:rPr kumimoji="1" lang="en-US" altLang="zh-CN" sz="2100" dirty="0"/>
              <a:t>PI(principle</a:t>
            </a:r>
            <a:r>
              <a:rPr kumimoji="1" lang="zh-CN" altLang="en-US" sz="2100" dirty="0"/>
              <a:t> </a:t>
            </a:r>
            <a:r>
              <a:rPr kumimoji="1" lang="en-US" altLang="zh-CN" sz="2100" dirty="0"/>
              <a:t>of</a:t>
            </a:r>
            <a:r>
              <a:rPr kumimoji="1" lang="zh-CN" altLang="en-US" sz="2100" dirty="0"/>
              <a:t> </a:t>
            </a:r>
            <a:r>
              <a:rPr kumimoji="1" lang="en-US" altLang="zh-CN" sz="2100" dirty="0"/>
              <a:t>imminence):</a:t>
            </a:r>
            <a:r>
              <a:rPr kumimoji="1" lang="zh-CN" altLang="en-US" sz="2100" dirty="0"/>
              <a:t> 期限近的流要比期限远的流得到更多带宽</a:t>
            </a:r>
          </a:p>
          <a:p>
            <a:pPr lvl="2"/>
            <a:r>
              <a:rPr kumimoji="1" lang="en-US" altLang="zh-CN" sz="2100" dirty="0"/>
              <a:t>PD(principle</a:t>
            </a:r>
            <a:r>
              <a:rPr kumimoji="1" lang="zh-CN" altLang="en-US" sz="2100" dirty="0"/>
              <a:t> </a:t>
            </a:r>
            <a:r>
              <a:rPr kumimoji="1" lang="en-US" altLang="zh-CN" sz="2100" dirty="0"/>
              <a:t>of</a:t>
            </a:r>
            <a:r>
              <a:rPr kumimoji="1" lang="zh-CN" altLang="en-US" sz="2100" dirty="0"/>
              <a:t> </a:t>
            </a:r>
            <a:r>
              <a:rPr kumimoji="1" lang="en-US" altLang="zh-CN" sz="2100" dirty="0"/>
              <a:t>differentiation):</a:t>
            </a:r>
            <a:r>
              <a:rPr kumimoji="1" lang="zh-CN" altLang="en-US" sz="2100" dirty="0"/>
              <a:t> 随着拥塞程度增加，根据期限不同，流之间区分度要越大</a:t>
            </a:r>
          </a:p>
        </p:txBody>
      </p:sp>
      <p:pic>
        <p:nvPicPr>
          <p:cNvPr id="4" name="图片 3"/>
          <p:cNvPicPr>
            <a:picLocks noChangeAspect="1"/>
          </p:cNvPicPr>
          <p:nvPr/>
        </p:nvPicPr>
        <p:blipFill>
          <a:blip r:embed="rId2"/>
          <a:stretch>
            <a:fillRect/>
          </a:stretch>
        </p:blipFill>
        <p:spPr>
          <a:xfrm>
            <a:off x="6403400" y="3067581"/>
            <a:ext cx="4051433" cy="2523594"/>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169" y="4577865"/>
            <a:ext cx="5053263" cy="824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2162228" y="3867714"/>
            <a:ext cx="3053013" cy="461665"/>
          </a:xfrm>
          <a:prstGeom prst="rect">
            <a:avLst/>
          </a:prstGeom>
          <a:noFill/>
        </p:spPr>
        <p:txBody>
          <a:bodyPr wrap="square" rtlCol="0">
            <a:spAutoFit/>
          </a:bodyPr>
          <a:lstStyle/>
          <a:p>
            <a:r>
              <a:rPr kumimoji="1" lang="en-US" altLang="zh-CN" sz="2400" dirty="0"/>
              <a:t>LPD</a:t>
            </a:r>
            <a:r>
              <a:rPr kumimoji="1" lang="zh-CN" altLang="en-US" sz="2400" dirty="0"/>
              <a:t> 方法：</a:t>
            </a:r>
          </a:p>
        </p:txBody>
      </p:sp>
    </p:spTree>
    <p:extLst>
      <p:ext uri="{BB962C8B-B14F-4D97-AF65-F5344CB8AC3E}">
        <p14:creationId xmlns:p14="http://schemas.microsoft.com/office/powerpoint/2010/main" val="21007316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基于期限的拥塞控制研究</a:t>
            </a:r>
            <a:endParaRPr kumimoji="1" lang="zh-CN" altLang="en-US" dirty="0"/>
          </a:p>
        </p:txBody>
      </p:sp>
      <p:sp>
        <p:nvSpPr>
          <p:cNvPr id="3" name="内容占位符 2"/>
          <p:cNvSpPr>
            <a:spLocks noGrp="1"/>
          </p:cNvSpPr>
          <p:nvPr>
            <p:ph sz="quarter" idx="1"/>
          </p:nvPr>
        </p:nvSpPr>
        <p:spPr/>
        <p:txBody>
          <a:bodyPr/>
          <a:lstStyle/>
          <a:p>
            <a:r>
              <a:rPr kumimoji="1" lang="en-US" altLang="zh-CN" dirty="0"/>
              <a:t>Fluid</a:t>
            </a:r>
            <a:r>
              <a:rPr kumimoji="1" lang="zh-CN" altLang="en-US" dirty="0"/>
              <a:t> </a:t>
            </a:r>
            <a:r>
              <a:rPr kumimoji="1" lang="en-US" altLang="zh-CN" dirty="0"/>
              <a:t>Model</a:t>
            </a:r>
            <a:r>
              <a:rPr kumimoji="1" lang="zh-CN" altLang="en-US" dirty="0"/>
              <a:t> </a:t>
            </a:r>
            <a:r>
              <a:rPr kumimoji="1" lang="en-US" altLang="zh-CN" dirty="0"/>
              <a:t>for</a:t>
            </a:r>
            <a:r>
              <a:rPr kumimoji="1" lang="zh-CN" altLang="en-US" dirty="0"/>
              <a:t> </a:t>
            </a:r>
            <a:r>
              <a:rPr kumimoji="1" lang="en-US" altLang="zh-CN" dirty="0" smtClean="0"/>
              <a:t>LPD</a:t>
            </a:r>
            <a:endParaRPr kumimoji="1" lang="zh-CN" altLang="en-US" dirty="0" smtClean="0"/>
          </a:p>
          <a:p>
            <a:endParaRPr kumimoji="1" lang="zh-CN" altLang="en-US" dirty="0"/>
          </a:p>
          <a:p>
            <a:endParaRPr kumimoji="1" lang="zh-CN" altLang="en-US" dirty="0" smtClean="0"/>
          </a:p>
          <a:p>
            <a:endParaRPr kumimoji="1" lang="zh-CN" altLang="en-US" dirty="0"/>
          </a:p>
          <a:p>
            <a:pPr marL="0" indent="0">
              <a:buNone/>
            </a:pPr>
            <a:endParaRPr kumimoji="1" lang="zh-CN" altLang="en-US" dirty="0" smtClean="0"/>
          </a:p>
          <a:p>
            <a:r>
              <a:rPr kumimoji="1" lang="zh-CN" altLang="en-US" dirty="0" smtClean="0"/>
              <a:t>如何设置</a:t>
            </a:r>
            <a:r>
              <a:rPr kumimoji="1" lang="en-US" altLang="zh-CN" dirty="0" err="1" smtClean="0"/>
              <a:t>tmax</a:t>
            </a:r>
            <a:r>
              <a:rPr kumimoji="1" lang="en-US" altLang="zh-CN" dirty="0" smtClean="0"/>
              <a:t>(</a:t>
            </a:r>
            <a:r>
              <a:rPr kumimoji="1" lang="en-US" altLang="zh-CN" dirty="0" err="1" smtClean="0"/>
              <a:t>tmax</a:t>
            </a:r>
            <a:r>
              <a:rPr kumimoji="1" lang="zh-CN" altLang="en-US" dirty="0" smtClean="0"/>
              <a:t> </a:t>
            </a:r>
            <a:r>
              <a:rPr kumimoji="1" lang="en-US" altLang="zh-CN" dirty="0" smtClean="0"/>
              <a:t>&gt;t1&gt;t2&gt;</a:t>
            </a:r>
            <a:r>
              <a:rPr kumimoji="1" lang="is-IS" altLang="zh-CN" dirty="0" smtClean="0"/>
              <a:t>…</a:t>
            </a:r>
            <a:r>
              <a:rPr kumimoji="1" lang="en-US" altLang="zh-CN" dirty="0" smtClean="0"/>
              <a:t>)</a:t>
            </a:r>
            <a:endParaRPr kumimoji="1" lang="zh-CN" altLang="en-US" dirty="0"/>
          </a:p>
          <a:p>
            <a:endParaRPr kumimoji="1" lang="zh-CN" altLang="en-US" dirty="0" smtClean="0"/>
          </a:p>
          <a:p>
            <a:pPr marL="366713" lvl="1" indent="0">
              <a:buNone/>
            </a:pPr>
            <a:r>
              <a:rPr kumimoji="1" lang="zh-CN" altLang="en-US" dirty="0"/>
              <a:t> </a:t>
            </a:r>
            <a:r>
              <a:rPr kumimoji="1" lang="zh-CN" altLang="en-US" dirty="0" smtClean="0"/>
              <a:t> </a:t>
            </a:r>
            <a:endParaRPr kumimoji="1" lang="zh-CN" altLang="en-US" dirty="0"/>
          </a:p>
        </p:txBody>
      </p:sp>
      <p:pic>
        <p:nvPicPr>
          <p:cNvPr id="4" name="图片 3"/>
          <p:cNvPicPr>
            <a:picLocks noChangeAspect="1"/>
          </p:cNvPicPr>
          <p:nvPr/>
        </p:nvPicPr>
        <p:blipFill>
          <a:blip r:embed="rId2"/>
          <a:stretch>
            <a:fillRect/>
          </a:stretch>
        </p:blipFill>
        <p:spPr>
          <a:xfrm>
            <a:off x="2182893" y="1621027"/>
            <a:ext cx="4292600" cy="2349500"/>
          </a:xfrm>
          <a:prstGeom prst="rect">
            <a:avLst/>
          </a:prstGeom>
        </p:spPr>
      </p:pic>
      <p:pic>
        <p:nvPicPr>
          <p:cNvPr id="5" name="图片 4"/>
          <p:cNvPicPr>
            <a:picLocks noChangeAspect="1"/>
          </p:cNvPicPr>
          <p:nvPr/>
        </p:nvPicPr>
        <p:blipFill>
          <a:blip r:embed="rId3"/>
          <a:stretch>
            <a:fillRect/>
          </a:stretch>
        </p:blipFill>
        <p:spPr>
          <a:xfrm>
            <a:off x="2353373" y="4601990"/>
            <a:ext cx="4292600" cy="495300"/>
          </a:xfrm>
          <a:prstGeom prst="rect">
            <a:avLst/>
          </a:prstGeom>
        </p:spPr>
      </p:pic>
      <p:pic>
        <p:nvPicPr>
          <p:cNvPr id="7" name="图片 6"/>
          <p:cNvPicPr>
            <a:picLocks noChangeAspect="1"/>
          </p:cNvPicPr>
          <p:nvPr/>
        </p:nvPicPr>
        <p:blipFill>
          <a:blip r:embed="rId4"/>
          <a:stretch>
            <a:fillRect/>
          </a:stretch>
        </p:blipFill>
        <p:spPr>
          <a:xfrm>
            <a:off x="5626938" y="1710897"/>
            <a:ext cx="4852153" cy="2259631"/>
          </a:xfrm>
          <a:prstGeom prst="rect">
            <a:avLst/>
          </a:prstGeom>
        </p:spPr>
      </p:pic>
      <p:pic>
        <p:nvPicPr>
          <p:cNvPr id="8" name="图片 7"/>
          <p:cNvPicPr>
            <a:picLocks noChangeAspect="1"/>
          </p:cNvPicPr>
          <p:nvPr/>
        </p:nvPicPr>
        <p:blipFill>
          <a:blip r:embed="rId5"/>
          <a:stretch>
            <a:fillRect/>
          </a:stretch>
        </p:blipFill>
        <p:spPr>
          <a:xfrm>
            <a:off x="2353373" y="5258853"/>
            <a:ext cx="4025900" cy="469900"/>
          </a:xfrm>
          <a:prstGeom prst="rect">
            <a:avLst/>
          </a:prstGeom>
        </p:spPr>
      </p:pic>
      <p:pic>
        <p:nvPicPr>
          <p:cNvPr id="11" name="图片 10"/>
          <p:cNvPicPr>
            <a:picLocks noChangeAspect="1"/>
          </p:cNvPicPr>
          <p:nvPr/>
        </p:nvPicPr>
        <p:blipFill>
          <a:blip r:embed="rId6"/>
          <a:stretch>
            <a:fillRect/>
          </a:stretch>
        </p:blipFill>
        <p:spPr>
          <a:xfrm>
            <a:off x="7028853" y="4356328"/>
            <a:ext cx="3334059" cy="2226094"/>
          </a:xfrm>
          <a:prstGeom prst="rect">
            <a:avLst/>
          </a:prstGeom>
        </p:spPr>
      </p:pic>
    </p:spTree>
    <p:extLst>
      <p:ext uri="{BB962C8B-B14F-4D97-AF65-F5344CB8AC3E}">
        <p14:creationId xmlns:p14="http://schemas.microsoft.com/office/powerpoint/2010/main" val="30817357"/>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dirty="0"/>
          </a:p>
        </p:txBody>
      </p:sp>
      <p:sp>
        <p:nvSpPr>
          <p:cNvPr id="3" name="内容占位符 2"/>
          <p:cNvSpPr>
            <a:spLocks noGrp="1"/>
          </p:cNvSpPr>
          <p:nvPr>
            <p:ph idx="1"/>
          </p:nvPr>
        </p:nvSpPr>
        <p:spPr/>
        <p:txBody>
          <a:bodyPr/>
          <a:lstStyle/>
          <a:p>
            <a:r>
              <a:rPr kumimoji="1" lang="en-US" altLang="zh-CN" dirty="0" smtClean="0"/>
              <a:t>LPD</a:t>
            </a:r>
            <a:r>
              <a:rPr kumimoji="1" lang="zh-CN" altLang="en-US" dirty="0" smtClean="0"/>
              <a:t>在重载依然保持性能</a:t>
            </a:r>
            <a:endParaRPr kumimoji="1" lang="zh-CN" altLang="en-US" dirty="0"/>
          </a:p>
          <a:p>
            <a:pPr lvl="1"/>
            <a:r>
              <a:rPr kumimoji="1" lang="zh-CN" altLang="en-US" dirty="0" smtClean="0"/>
              <a:t>重载下根据期限调整</a:t>
            </a:r>
          </a:p>
          <a:p>
            <a:pPr lvl="1"/>
            <a:r>
              <a:rPr kumimoji="1" lang="zh-CN" altLang="en-US" dirty="0" smtClean="0"/>
              <a:t>流错失期限减少</a:t>
            </a:r>
            <a:endParaRPr kumimoji="1" lang="zh-CN" altLang="en-US" dirty="0"/>
          </a:p>
        </p:txBody>
      </p:sp>
      <p:sp>
        <p:nvSpPr>
          <p:cNvPr id="6" name="矩形 5"/>
          <p:cNvSpPr/>
          <p:nvPr/>
        </p:nvSpPr>
        <p:spPr>
          <a:xfrm>
            <a:off x="6083097" y="3683891"/>
            <a:ext cx="1144208"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因子不同</a:t>
            </a:r>
          </a:p>
        </p:txBody>
      </p:sp>
      <p:sp>
        <p:nvSpPr>
          <p:cNvPr id="8" name="矩形 7"/>
          <p:cNvSpPr/>
          <p:nvPr/>
        </p:nvSpPr>
        <p:spPr>
          <a:xfrm>
            <a:off x="7928770" y="3698447"/>
            <a:ext cx="1144208"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拥塞程度基本相同</a:t>
            </a:r>
          </a:p>
        </p:txBody>
      </p:sp>
      <p:sp>
        <p:nvSpPr>
          <p:cNvPr id="10" name="矩形 9"/>
          <p:cNvSpPr/>
          <p:nvPr/>
        </p:nvSpPr>
        <p:spPr>
          <a:xfrm>
            <a:off x="4208764" y="3691187"/>
            <a:ext cx="1470254"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拥塞窗口差很大</a:t>
            </a:r>
          </a:p>
        </p:txBody>
      </p:sp>
      <p:sp>
        <p:nvSpPr>
          <p:cNvPr id="12" name="矩形 11"/>
          <p:cNvSpPr/>
          <p:nvPr/>
        </p:nvSpPr>
        <p:spPr>
          <a:xfrm>
            <a:off x="2553043" y="3683891"/>
            <a:ext cx="1629380"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带宽得到区分</a:t>
            </a:r>
          </a:p>
        </p:txBody>
      </p:sp>
      <p:pic>
        <p:nvPicPr>
          <p:cNvPr id="15" name="图片 14"/>
          <p:cNvPicPr>
            <a:picLocks noChangeAspect="1"/>
          </p:cNvPicPr>
          <p:nvPr/>
        </p:nvPicPr>
        <p:blipFill>
          <a:blip r:embed="rId2"/>
          <a:stretch>
            <a:fillRect/>
          </a:stretch>
        </p:blipFill>
        <p:spPr>
          <a:xfrm>
            <a:off x="6878094" y="2254694"/>
            <a:ext cx="3178281" cy="1332214"/>
          </a:xfrm>
          <a:prstGeom prst="rect">
            <a:avLst/>
          </a:prstGeom>
        </p:spPr>
      </p:pic>
      <p:pic>
        <p:nvPicPr>
          <p:cNvPr id="18" name="图片 17"/>
          <p:cNvPicPr>
            <a:picLocks noChangeAspect="1"/>
          </p:cNvPicPr>
          <p:nvPr/>
        </p:nvPicPr>
        <p:blipFill>
          <a:blip r:embed="rId3"/>
          <a:stretch>
            <a:fillRect/>
          </a:stretch>
        </p:blipFill>
        <p:spPr>
          <a:xfrm>
            <a:off x="2120525" y="4246298"/>
            <a:ext cx="7952874" cy="1754453"/>
          </a:xfrm>
          <a:prstGeom prst="rect">
            <a:avLst/>
          </a:prstGeom>
        </p:spPr>
      </p:pic>
      <p:cxnSp>
        <p:nvCxnSpPr>
          <p:cNvPr id="19" name="直线箭头连接符 18"/>
          <p:cNvCxnSpPr/>
          <p:nvPr/>
        </p:nvCxnSpPr>
        <p:spPr>
          <a:xfrm flipV="1">
            <a:off x="3250431" y="3969248"/>
            <a:ext cx="87377" cy="599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H="1" flipV="1">
            <a:off x="5041001" y="4205306"/>
            <a:ext cx="134855" cy="42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6807396" y="4156592"/>
            <a:ext cx="193042" cy="4370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8737327" y="4142037"/>
            <a:ext cx="243038" cy="471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4"/>
          <a:stretch>
            <a:fillRect/>
          </a:stretch>
        </p:blipFill>
        <p:spPr>
          <a:xfrm>
            <a:off x="1752600" y="3568529"/>
            <a:ext cx="8915400" cy="2428593"/>
          </a:xfrm>
          <a:prstGeom prst="rect">
            <a:avLst/>
          </a:prstGeom>
        </p:spPr>
      </p:pic>
    </p:spTree>
    <p:extLst>
      <p:ext uri="{BB962C8B-B14F-4D97-AF65-F5344CB8AC3E}">
        <p14:creationId xmlns:p14="http://schemas.microsoft.com/office/powerpoint/2010/main" val="74195762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solidFill>
                  <a:srgbClr val="FF0000"/>
                </a:solidFill>
              </a:rPr>
              <a:t>研究背景和意义</a:t>
            </a:r>
            <a:endParaRPr lang="en-US" altLang="zh-CN" sz="3200" dirty="0">
              <a:solidFill>
                <a:srgbClr val="FF0000"/>
              </a:solidFill>
            </a:endParaRPr>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789366143"/>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部分大规模仿真试验结果</a:t>
            </a:r>
            <a:endParaRPr kumimoji="1" lang="zh-CN" altLang="en-US" dirty="0"/>
          </a:p>
        </p:txBody>
      </p:sp>
      <p:sp>
        <p:nvSpPr>
          <p:cNvPr id="4" name="标题 1"/>
          <p:cNvSpPr>
            <a:spLocks noGrp="1"/>
          </p:cNvSpPr>
          <p:nvPr>
            <p:ph type="title"/>
          </p:nvPr>
        </p:nvSpPr>
        <p:spPr/>
        <p:txBody>
          <a:bodyPr/>
          <a:lstStyle/>
          <a:p>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dirty="0"/>
          </a:p>
        </p:txBody>
      </p:sp>
      <p:pic>
        <p:nvPicPr>
          <p:cNvPr id="5" name="图片 4"/>
          <p:cNvPicPr>
            <a:picLocks noChangeAspect="1"/>
          </p:cNvPicPr>
          <p:nvPr/>
        </p:nvPicPr>
        <p:blipFill>
          <a:blip r:embed="rId2"/>
          <a:stretch>
            <a:fillRect/>
          </a:stretch>
        </p:blipFill>
        <p:spPr>
          <a:xfrm>
            <a:off x="2182730" y="3218813"/>
            <a:ext cx="7856621" cy="2372363"/>
          </a:xfrm>
          <a:prstGeom prst="rect">
            <a:avLst/>
          </a:prstGeom>
        </p:spPr>
      </p:pic>
      <p:pic>
        <p:nvPicPr>
          <p:cNvPr id="6" name="图片 5"/>
          <p:cNvPicPr>
            <a:picLocks noChangeAspect="1"/>
          </p:cNvPicPr>
          <p:nvPr/>
        </p:nvPicPr>
        <p:blipFill>
          <a:blip r:embed="rId3"/>
          <a:stretch>
            <a:fillRect/>
          </a:stretch>
        </p:blipFill>
        <p:spPr>
          <a:xfrm>
            <a:off x="1810334" y="3322748"/>
            <a:ext cx="8601413" cy="2488459"/>
          </a:xfrm>
          <a:prstGeom prst="rect">
            <a:avLst/>
          </a:prstGeom>
        </p:spPr>
      </p:pic>
      <p:pic>
        <p:nvPicPr>
          <p:cNvPr id="7" name="图片 6"/>
          <p:cNvPicPr>
            <a:picLocks noChangeAspect="1"/>
          </p:cNvPicPr>
          <p:nvPr/>
        </p:nvPicPr>
        <p:blipFill>
          <a:blip r:embed="rId4"/>
          <a:stretch>
            <a:fillRect/>
          </a:stretch>
        </p:blipFill>
        <p:spPr>
          <a:xfrm>
            <a:off x="1697876" y="3285676"/>
            <a:ext cx="8713871" cy="2539775"/>
          </a:xfrm>
          <a:prstGeom prst="rect">
            <a:avLst/>
          </a:prstGeom>
        </p:spPr>
      </p:pic>
      <p:pic>
        <p:nvPicPr>
          <p:cNvPr id="8" name="图片 7"/>
          <p:cNvPicPr>
            <a:picLocks noChangeAspect="1"/>
          </p:cNvPicPr>
          <p:nvPr/>
        </p:nvPicPr>
        <p:blipFill>
          <a:blip r:embed="rId5"/>
          <a:stretch>
            <a:fillRect/>
          </a:stretch>
        </p:blipFill>
        <p:spPr>
          <a:xfrm>
            <a:off x="1916880" y="2007842"/>
            <a:ext cx="8494866" cy="3803364"/>
          </a:xfrm>
          <a:prstGeom prst="rect">
            <a:avLst/>
          </a:prstGeom>
        </p:spPr>
      </p:pic>
    </p:spTree>
    <p:extLst>
      <p:ext uri="{BB962C8B-B14F-4D97-AF65-F5344CB8AC3E}">
        <p14:creationId xmlns:p14="http://schemas.microsoft.com/office/powerpoint/2010/main" val="6404817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基于期限的拥塞控制研究</a:t>
            </a:r>
            <a:endParaRPr kumimoji="1" lang="zh-CN" altLang="en-US" dirty="0"/>
          </a:p>
        </p:txBody>
      </p:sp>
      <p:pic>
        <p:nvPicPr>
          <p:cNvPr id="5" name="图片 4"/>
          <p:cNvPicPr>
            <a:picLocks noChangeAspect="1"/>
          </p:cNvPicPr>
          <p:nvPr/>
        </p:nvPicPr>
        <p:blipFill>
          <a:blip r:embed="rId2"/>
          <a:stretch>
            <a:fillRect/>
          </a:stretch>
        </p:blipFill>
        <p:spPr>
          <a:xfrm>
            <a:off x="1829469" y="1290827"/>
            <a:ext cx="8597900" cy="2679700"/>
          </a:xfrm>
          <a:prstGeom prst="rect">
            <a:avLst/>
          </a:prstGeom>
        </p:spPr>
      </p:pic>
      <p:pic>
        <p:nvPicPr>
          <p:cNvPr id="6" name="图片 5"/>
          <p:cNvPicPr>
            <a:picLocks noChangeAspect="1"/>
          </p:cNvPicPr>
          <p:nvPr/>
        </p:nvPicPr>
        <p:blipFill>
          <a:blip r:embed="rId3"/>
          <a:stretch>
            <a:fillRect/>
          </a:stretch>
        </p:blipFill>
        <p:spPr>
          <a:xfrm>
            <a:off x="1931069" y="3970527"/>
            <a:ext cx="8496300" cy="2730500"/>
          </a:xfrm>
          <a:prstGeom prst="rect">
            <a:avLst/>
          </a:prstGeom>
        </p:spPr>
      </p:pic>
    </p:spTree>
    <p:extLst>
      <p:ext uri="{BB962C8B-B14F-4D97-AF65-F5344CB8AC3E}">
        <p14:creationId xmlns:p14="http://schemas.microsoft.com/office/powerpoint/2010/main" val="1043353969"/>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dirty="0"/>
          </a:p>
        </p:txBody>
      </p:sp>
      <p:sp>
        <p:nvSpPr>
          <p:cNvPr id="3" name="内容占位符 2"/>
          <p:cNvSpPr>
            <a:spLocks noGrp="1"/>
          </p:cNvSpPr>
          <p:nvPr>
            <p:ph idx="1"/>
          </p:nvPr>
        </p:nvSpPr>
        <p:spPr/>
        <p:txBody>
          <a:bodyPr/>
          <a:lstStyle/>
          <a:p>
            <a:r>
              <a:rPr kumimoji="1" lang="en-US" altLang="zh-CN" dirty="0" smtClean="0"/>
              <a:t>Small</a:t>
            </a:r>
            <a:r>
              <a:rPr kumimoji="1" lang="zh-CN" altLang="en-US" dirty="0" smtClean="0"/>
              <a:t> </a:t>
            </a:r>
            <a:r>
              <a:rPr kumimoji="1" lang="en-US" altLang="zh-CN" dirty="0" smtClean="0"/>
              <a:t>Test</a:t>
            </a:r>
            <a:r>
              <a:rPr kumimoji="1" lang="zh-CN" altLang="en-US" dirty="0" smtClean="0"/>
              <a:t> </a:t>
            </a:r>
            <a:r>
              <a:rPr kumimoji="1" lang="en-US" altLang="zh-CN" dirty="0" smtClean="0"/>
              <a:t>bed</a:t>
            </a:r>
            <a:r>
              <a:rPr kumimoji="1" lang="zh-CN" altLang="en-US" dirty="0" smtClean="0"/>
              <a:t>实验</a:t>
            </a:r>
          </a:p>
          <a:p>
            <a:pPr lvl="1"/>
            <a:r>
              <a:rPr kumimoji="1" lang="en-US" altLang="zh-CN" dirty="0" smtClean="0"/>
              <a:t>Linux</a:t>
            </a:r>
            <a:r>
              <a:rPr kumimoji="1" lang="zh-CN" altLang="en-US" dirty="0" smtClean="0"/>
              <a:t> </a:t>
            </a:r>
            <a:r>
              <a:rPr kumimoji="1" lang="en-US" altLang="zh-CN" dirty="0" smtClean="0"/>
              <a:t>kernel</a:t>
            </a:r>
            <a:r>
              <a:rPr kumimoji="1" lang="zh-CN" altLang="en-US" dirty="0" smtClean="0"/>
              <a:t> </a:t>
            </a:r>
            <a:r>
              <a:rPr kumimoji="1" lang="en-US" altLang="zh-CN" dirty="0" smtClean="0"/>
              <a:t>3.2.61</a:t>
            </a:r>
            <a:r>
              <a:rPr kumimoji="1" lang="zh-CN" altLang="en-US" dirty="0" smtClean="0"/>
              <a:t> 实现</a:t>
            </a:r>
            <a:r>
              <a:rPr kumimoji="1" lang="en-US" altLang="zh-CN" dirty="0" smtClean="0"/>
              <a:t>LPD</a:t>
            </a:r>
            <a:r>
              <a:rPr kumimoji="1" lang="zh-CN" altLang="en-US" dirty="0" smtClean="0"/>
              <a:t>，</a:t>
            </a:r>
            <a:r>
              <a:rPr kumimoji="1" lang="en-US" altLang="zh-CN" dirty="0" smtClean="0"/>
              <a:t>D2TCP</a:t>
            </a:r>
            <a:r>
              <a:rPr kumimoji="1" lang="zh-CN" altLang="en-US" dirty="0" smtClean="0"/>
              <a:t>，</a:t>
            </a:r>
            <a:r>
              <a:rPr kumimoji="1" lang="en-US" altLang="zh-CN" dirty="0" smtClean="0"/>
              <a:t>DCTCP</a:t>
            </a:r>
            <a:endParaRPr kumimoji="1" lang="zh-CN" altLang="en-US" dirty="0" smtClean="0"/>
          </a:p>
          <a:p>
            <a:pPr lvl="1"/>
            <a:r>
              <a:rPr kumimoji="1" lang="en-US" altLang="zh-CN" dirty="0" err="1" smtClean="0"/>
              <a:t>netFPGA</a:t>
            </a:r>
            <a:r>
              <a:rPr kumimoji="1" lang="zh-CN" altLang="en-US" dirty="0" smtClean="0"/>
              <a:t> </a:t>
            </a:r>
            <a:r>
              <a:rPr kumimoji="1" lang="en-US" altLang="zh-CN" dirty="0" smtClean="0"/>
              <a:t>based</a:t>
            </a:r>
            <a:r>
              <a:rPr kumimoji="1" lang="zh-CN" altLang="en-US" dirty="0" smtClean="0"/>
              <a:t> </a:t>
            </a:r>
            <a:r>
              <a:rPr kumimoji="1" lang="en-US" altLang="zh-CN" dirty="0" smtClean="0"/>
              <a:t>switch</a:t>
            </a:r>
            <a:endParaRPr kumimoji="1" lang="zh-CN" altLang="en-US" dirty="0" smtClean="0"/>
          </a:p>
          <a:p>
            <a:pPr lvl="1"/>
            <a:r>
              <a:rPr kumimoji="1" lang="en-US" altLang="zh-CN" dirty="0" smtClean="0"/>
              <a:t>Two</a:t>
            </a:r>
            <a:r>
              <a:rPr kumimoji="1" lang="zh-CN" altLang="en-US" dirty="0" smtClean="0"/>
              <a:t> </a:t>
            </a:r>
            <a:r>
              <a:rPr kumimoji="1" lang="en-US" altLang="zh-CN" dirty="0" smtClean="0"/>
              <a:t>switches</a:t>
            </a:r>
            <a:r>
              <a:rPr kumimoji="1" lang="zh-CN" altLang="en-US" dirty="0" smtClean="0"/>
              <a:t> </a:t>
            </a:r>
            <a:r>
              <a:rPr kumimoji="1" lang="en-US" altLang="zh-CN" dirty="0" smtClean="0"/>
              <a:t>,6</a:t>
            </a:r>
            <a:r>
              <a:rPr kumimoji="1" lang="zh-CN" altLang="en-US" dirty="0" smtClean="0"/>
              <a:t> </a:t>
            </a:r>
            <a:r>
              <a:rPr kumimoji="1" lang="en-US" altLang="zh-CN" dirty="0" smtClean="0"/>
              <a:t>servers</a:t>
            </a:r>
            <a:endParaRPr kumimoji="1" lang="zh-CN" altLang="en-US" dirty="0" smtClean="0"/>
          </a:p>
          <a:p>
            <a:pPr lvl="1"/>
            <a:r>
              <a:rPr kumimoji="1" lang="en-US" altLang="zh-CN" dirty="0" smtClean="0"/>
              <a:t>Flow</a:t>
            </a:r>
            <a:r>
              <a:rPr kumimoji="1" lang="zh-CN" altLang="en-US" dirty="0" smtClean="0"/>
              <a:t> </a:t>
            </a:r>
            <a:r>
              <a:rPr kumimoji="1" lang="en-US" altLang="zh-CN" dirty="0" smtClean="0"/>
              <a:t>size</a:t>
            </a:r>
            <a:endParaRPr kumimoji="1" lang="zh-CN" altLang="en-US" dirty="0"/>
          </a:p>
        </p:txBody>
      </p:sp>
      <p:pic>
        <p:nvPicPr>
          <p:cNvPr id="4" name="图片 3"/>
          <p:cNvPicPr>
            <a:picLocks noChangeAspect="1"/>
          </p:cNvPicPr>
          <p:nvPr/>
        </p:nvPicPr>
        <p:blipFill>
          <a:blip r:embed="rId3"/>
          <a:stretch>
            <a:fillRect/>
          </a:stretch>
        </p:blipFill>
        <p:spPr>
          <a:xfrm>
            <a:off x="6619412" y="3448625"/>
            <a:ext cx="3752070" cy="2381345"/>
          </a:xfrm>
          <a:prstGeom prst="rect">
            <a:avLst/>
          </a:prstGeom>
        </p:spPr>
      </p:pic>
      <p:pic>
        <p:nvPicPr>
          <p:cNvPr id="6" name="图片 5"/>
          <p:cNvPicPr>
            <a:picLocks noChangeAspect="1"/>
          </p:cNvPicPr>
          <p:nvPr/>
        </p:nvPicPr>
        <p:blipFill>
          <a:blip r:embed="rId4"/>
          <a:stretch>
            <a:fillRect/>
          </a:stretch>
        </p:blipFill>
        <p:spPr>
          <a:xfrm>
            <a:off x="1820518" y="3613957"/>
            <a:ext cx="5033354" cy="2216012"/>
          </a:xfrm>
          <a:prstGeom prst="rect">
            <a:avLst/>
          </a:prstGeom>
        </p:spPr>
      </p:pic>
    </p:spTree>
    <p:extLst>
      <p:ext uri="{BB962C8B-B14F-4D97-AF65-F5344CB8AC3E}">
        <p14:creationId xmlns:p14="http://schemas.microsoft.com/office/powerpoint/2010/main" val="1107747442"/>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solidFill>
                  <a:srgbClr val="FF0000"/>
                </a:solidFill>
              </a:rPr>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203465657"/>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smtClean="0">
                <a:solidFill>
                  <a:schemeClr val="tx1"/>
                </a:solidFill>
              </a:rPr>
              <a:t>2</a:t>
            </a:r>
            <a:endParaRPr kumimoji="1" lang="zh-CN" altLang="en-US" b="1" dirty="0">
              <a:solidFill>
                <a:schemeClr val="tx1"/>
              </a:solidFill>
            </a:endParaRPr>
          </a:p>
        </p:txBody>
      </p:sp>
      <p:sp>
        <p:nvSpPr>
          <p:cNvPr id="4" name="文本框 3"/>
          <p:cNvSpPr txBox="1"/>
          <p:nvPr/>
        </p:nvSpPr>
        <p:spPr>
          <a:xfrm>
            <a:off x="1829469" y="2624090"/>
            <a:ext cx="8410432" cy="1015663"/>
          </a:xfrm>
          <a:prstGeom prst="rect">
            <a:avLst/>
          </a:prstGeom>
          <a:noFill/>
        </p:spPr>
        <p:txBody>
          <a:bodyPr wrap="square" rtlCol="0">
            <a:spAutoFit/>
          </a:bodyPr>
          <a:lstStyle/>
          <a:p>
            <a:pPr marL="82153" algn="ctr"/>
            <a:r>
              <a:rPr lang="zh-CN" altLang="en-US" sz="3200" b="1" dirty="0"/>
              <a:t>累计传输时间的混合流传输优化方案</a:t>
            </a:r>
          </a:p>
          <a:p>
            <a:pPr marL="0" lvl="1" algn="ctr"/>
            <a:r>
              <a:rPr lang="en-US" altLang="zh-CN" sz="2800" b="1" dirty="0">
                <a:solidFill>
                  <a:schemeClr val="accent2">
                    <a:lumMod val="75000"/>
                  </a:schemeClr>
                </a:solidFill>
              </a:rPr>
              <a:t>[IWQOS</a:t>
            </a:r>
            <a:r>
              <a:rPr lang="zh-CN" altLang="en-US" sz="2800" b="1" dirty="0">
                <a:solidFill>
                  <a:schemeClr val="accent2">
                    <a:lumMod val="75000"/>
                  </a:schemeClr>
                </a:solidFill>
              </a:rPr>
              <a:t> </a:t>
            </a:r>
            <a:r>
              <a:rPr lang="en-US" altLang="zh-CN" sz="2800" b="1" dirty="0">
                <a:solidFill>
                  <a:schemeClr val="accent2">
                    <a:lumMod val="75000"/>
                  </a:schemeClr>
                </a:solidFill>
              </a:rPr>
              <a:t>16]</a:t>
            </a:r>
          </a:p>
        </p:txBody>
      </p:sp>
    </p:spTree>
    <p:extLst>
      <p:ext uri="{BB962C8B-B14F-4D97-AF65-F5344CB8AC3E}">
        <p14:creationId xmlns:p14="http://schemas.microsoft.com/office/powerpoint/2010/main" val="1722900352"/>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solidFill>
                <a:schemeClr val="tx1"/>
              </a:solidFill>
            </a:endParaRPr>
          </a:p>
        </p:txBody>
      </p:sp>
      <p:sp>
        <p:nvSpPr>
          <p:cNvPr id="3" name="内容占位符 2"/>
          <p:cNvSpPr>
            <a:spLocks noGrp="1"/>
          </p:cNvSpPr>
          <p:nvPr>
            <p:ph sz="quarter" idx="1"/>
          </p:nvPr>
        </p:nvSpPr>
        <p:spPr/>
        <p:txBody>
          <a:bodyPr/>
          <a:lstStyle/>
          <a:p>
            <a:r>
              <a:rPr kumimoji="1" lang="zh-CN" altLang="en-US" dirty="0" smtClean="0"/>
              <a:t>数据中心并非所有流有期限</a:t>
            </a:r>
          </a:p>
          <a:p>
            <a:pPr lvl="1"/>
            <a:r>
              <a:rPr kumimoji="1" lang="en-US" altLang="zh-CN" dirty="0" smtClean="0"/>
              <a:t>Hadoop</a:t>
            </a:r>
            <a:r>
              <a:rPr kumimoji="1" lang="zh-CN" altLang="en-US" dirty="0" smtClean="0"/>
              <a:t>等应用关注完成时间</a:t>
            </a:r>
          </a:p>
          <a:p>
            <a:pPr lvl="1"/>
            <a:r>
              <a:rPr kumimoji="1" lang="en-US" altLang="zh-CN" dirty="0" smtClean="0"/>
              <a:t>OLDI</a:t>
            </a:r>
            <a:r>
              <a:rPr kumimoji="1" lang="zh-CN" altLang="en-US" dirty="0" smtClean="0"/>
              <a:t>的应用关注期限</a:t>
            </a:r>
          </a:p>
          <a:p>
            <a:r>
              <a:rPr kumimoji="1" lang="zh-CN" altLang="en-US" dirty="0" smtClean="0"/>
              <a:t>数据中心的网络资源应用共享</a:t>
            </a:r>
          </a:p>
          <a:p>
            <a:pPr lvl="1"/>
            <a:r>
              <a:rPr kumimoji="1" lang="zh-CN" altLang="en-US" dirty="0" smtClean="0"/>
              <a:t>只优化期限，</a:t>
            </a:r>
            <a:r>
              <a:rPr kumimoji="1" lang="en-US" altLang="zh-CN" dirty="0" smtClean="0"/>
              <a:t>FCT</a:t>
            </a:r>
            <a:r>
              <a:rPr kumimoji="1" lang="zh-CN" altLang="en-US" dirty="0" smtClean="0"/>
              <a:t>应用性能差</a:t>
            </a:r>
          </a:p>
          <a:p>
            <a:pPr lvl="1"/>
            <a:r>
              <a:rPr kumimoji="1" lang="zh-CN" altLang="en-US" dirty="0" smtClean="0"/>
              <a:t>只优化</a:t>
            </a:r>
            <a:r>
              <a:rPr kumimoji="1" lang="en-US" altLang="zh-CN" dirty="0" smtClean="0"/>
              <a:t>FCT</a:t>
            </a:r>
            <a:r>
              <a:rPr kumimoji="1" lang="zh-CN" altLang="en-US" dirty="0" smtClean="0"/>
              <a:t>应用，无法满足期限</a:t>
            </a:r>
          </a:p>
          <a:p>
            <a:r>
              <a:rPr kumimoji="1" lang="zh-CN" altLang="en-US" dirty="0" smtClean="0"/>
              <a:t>目标</a:t>
            </a:r>
          </a:p>
          <a:p>
            <a:pPr lvl="1"/>
            <a:r>
              <a:rPr kumimoji="1" lang="zh-CN" altLang="en-US" dirty="0" smtClean="0">
                <a:solidFill>
                  <a:srgbClr val="FF0000"/>
                </a:solidFill>
              </a:rPr>
              <a:t>同时兼顾应用的需求</a:t>
            </a:r>
            <a:r>
              <a:rPr kumimoji="1" lang="zh-CN" altLang="en-US" dirty="0" smtClean="0"/>
              <a:t>，才能</a:t>
            </a:r>
          </a:p>
          <a:p>
            <a:pPr marL="685800" lvl="2" indent="0">
              <a:buNone/>
            </a:pPr>
            <a:r>
              <a:rPr kumimoji="1" lang="zh-CN" altLang="en-US" sz="2600" dirty="0"/>
              <a:t>更好的满足应用的需求，获得</a:t>
            </a:r>
          </a:p>
          <a:p>
            <a:pPr marL="685800" lvl="2" indent="0">
              <a:buNone/>
            </a:pPr>
            <a:r>
              <a:rPr kumimoji="1" lang="zh-CN" altLang="en-US" sz="2600" dirty="0"/>
              <a:t>更好用户体验</a:t>
            </a:r>
          </a:p>
        </p:txBody>
      </p:sp>
      <p:pic>
        <p:nvPicPr>
          <p:cNvPr id="4" name="Picture 8" descr="microsoft-datacenter-image8.jpg"/>
          <p:cNvPicPr>
            <a:picLocks noChangeAspect="1"/>
          </p:cNvPicPr>
          <p:nvPr/>
        </p:nvPicPr>
        <p:blipFill>
          <a:blip r:embed="rId3" cstate="print"/>
          <a:stretch>
            <a:fillRect/>
          </a:stretch>
        </p:blipFill>
        <p:spPr>
          <a:xfrm>
            <a:off x="7135882" y="1330190"/>
            <a:ext cx="3343208" cy="4429205"/>
          </a:xfrm>
          <a:prstGeom prst="rect">
            <a:avLst/>
          </a:prstGeom>
        </p:spPr>
      </p:pic>
    </p:spTree>
    <p:extLst>
      <p:ext uri="{BB962C8B-B14F-4D97-AF65-F5344CB8AC3E}">
        <p14:creationId xmlns:p14="http://schemas.microsoft.com/office/powerpoint/2010/main" val="1000907370"/>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pic>
        <p:nvPicPr>
          <p:cNvPr id="105" name="Picture 85" descr="server-gray.png"/>
          <p:cNvPicPr>
            <a:picLocks noChangeAspect="1"/>
          </p:cNvPicPr>
          <p:nvPr/>
        </p:nvPicPr>
        <p:blipFill>
          <a:blip r:embed="rId2" cstate="print"/>
          <a:srcRect/>
          <a:stretch>
            <a:fillRect/>
          </a:stretch>
        </p:blipFill>
        <p:spPr bwMode="auto">
          <a:xfrm>
            <a:off x="2182689" y="5455781"/>
            <a:ext cx="915988" cy="973138"/>
          </a:xfrm>
          <a:prstGeom prst="rect">
            <a:avLst/>
          </a:prstGeom>
          <a:noFill/>
          <a:ln w="9525">
            <a:noFill/>
            <a:miter lim="800000"/>
            <a:headEnd/>
            <a:tailEnd/>
          </a:ln>
        </p:spPr>
      </p:pic>
      <p:pic>
        <p:nvPicPr>
          <p:cNvPr id="106" name="Picture 86" descr="server-gray.png"/>
          <p:cNvPicPr>
            <a:picLocks noChangeAspect="1"/>
          </p:cNvPicPr>
          <p:nvPr/>
        </p:nvPicPr>
        <p:blipFill>
          <a:blip r:embed="rId2" cstate="print"/>
          <a:srcRect/>
          <a:stretch>
            <a:fillRect/>
          </a:stretch>
        </p:blipFill>
        <p:spPr bwMode="auto">
          <a:xfrm>
            <a:off x="2184277" y="4338478"/>
            <a:ext cx="914400" cy="973138"/>
          </a:xfrm>
          <a:prstGeom prst="rect">
            <a:avLst/>
          </a:prstGeom>
          <a:noFill/>
          <a:ln w="9525">
            <a:noFill/>
            <a:miter lim="800000"/>
            <a:headEnd/>
            <a:tailEnd/>
          </a:ln>
        </p:spPr>
      </p:pic>
      <p:pic>
        <p:nvPicPr>
          <p:cNvPr id="107" name="Picture 87" descr="server-gray.png"/>
          <p:cNvPicPr>
            <a:picLocks noChangeAspect="1"/>
          </p:cNvPicPr>
          <p:nvPr/>
        </p:nvPicPr>
        <p:blipFill>
          <a:blip r:embed="rId2" cstate="print"/>
          <a:srcRect/>
          <a:stretch>
            <a:fillRect/>
          </a:stretch>
        </p:blipFill>
        <p:spPr bwMode="auto">
          <a:xfrm>
            <a:off x="2184277" y="3040748"/>
            <a:ext cx="914400" cy="974725"/>
          </a:xfrm>
          <a:prstGeom prst="rect">
            <a:avLst/>
          </a:prstGeom>
          <a:noFill/>
          <a:ln w="9525">
            <a:noFill/>
            <a:miter lim="800000"/>
            <a:headEnd/>
            <a:tailEnd/>
          </a:ln>
        </p:spPr>
      </p:pic>
      <p:pic>
        <p:nvPicPr>
          <p:cNvPr id="108" name="Picture 88" descr="server-gray.png"/>
          <p:cNvPicPr>
            <a:picLocks noChangeAspect="1"/>
          </p:cNvPicPr>
          <p:nvPr/>
        </p:nvPicPr>
        <p:blipFill>
          <a:blip r:embed="rId2" cstate="print"/>
          <a:srcRect/>
          <a:stretch>
            <a:fillRect/>
          </a:stretch>
        </p:blipFill>
        <p:spPr bwMode="auto">
          <a:xfrm>
            <a:off x="2184277" y="1888620"/>
            <a:ext cx="914400" cy="974725"/>
          </a:xfrm>
          <a:prstGeom prst="rect">
            <a:avLst/>
          </a:prstGeom>
          <a:noFill/>
          <a:ln w="9525">
            <a:noFill/>
            <a:miter lim="800000"/>
            <a:headEnd/>
            <a:tailEnd/>
          </a:ln>
        </p:spPr>
      </p:pic>
      <p:pic>
        <p:nvPicPr>
          <p:cNvPr id="109" name="Content Placeholder 9" descr="switch.png"/>
          <p:cNvPicPr>
            <a:picLocks noChangeAspect="1"/>
          </p:cNvPicPr>
          <p:nvPr/>
        </p:nvPicPr>
        <p:blipFill>
          <a:blip r:embed="rId3" cstate="print"/>
          <a:srcRect/>
          <a:stretch>
            <a:fillRect/>
          </a:stretch>
        </p:blipFill>
        <p:spPr bwMode="auto">
          <a:xfrm>
            <a:off x="4716340" y="3676194"/>
            <a:ext cx="1643063" cy="692150"/>
          </a:xfrm>
          <a:prstGeom prst="rect">
            <a:avLst/>
          </a:prstGeom>
          <a:noFill/>
          <a:ln w="9525">
            <a:noFill/>
            <a:miter lim="800000"/>
            <a:headEnd/>
            <a:tailEnd/>
          </a:ln>
        </p:spPr>
      </p:pic>
      <p:pic>
        <p:nvPicPr>
          <p:cNvPr id="110" name="Picture 4" descr="server2.jpg"/>
          <p:cNvPicPr>
            <a:picLocks noChangeAspect="1"/>
          </p:cNvPicPr>
          <p:nvPr/>
        </p:nvPicPr>
        <p:blipFill>
          <a:blip r:embed="rId4" cstate="print"/>
          <a:srcRect/>
          <a:stretch>
            <a:fillRect/>
          </a:stretch>
        </p:blipFill>
        <p:spPr bwMode="auto">
          <a:xfrm>
            <a:off x="6511479" y="3487282"/>
            <a:ext cx="1149350" cy="1103313"/>
          </a:xfrm>
          <a:prstGeom prst="rect">
            <a:avLst/>
          </a:prstGeom>
          <a:noFill/>
          <a:ln w="9525">
            <a:noFill/>
            <a:miter lim="800000"/>
            <a:headEnd/>
            <a:tailEnd/>
          </a:ln>
        </p:spPr>
      </p:pic>
      <p:cxnSp>
        <p:nvCxnSpPr>
          <p:cNvPr id="111" name="Straight Connector 11"/>
          <p:cNvCxnSpPr>
            <a:endCxn id="110" idx="1"/>
          </p:cNvCxnSpPr>
          <p:nvPr/>
        </p:nvCxnSpPr>
        <p:spPr>
          <a:xfrm>
            <a:off x="5551961" y="4022270"/>
            <a:ext cx="959519" cy="16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26"/>
          <p:cNvCxnSpPr/>
          <p:nvPr/>
        </p:nvCxnSpPr>
        <p:spPr>
          <a:xfrm>
            <a:off x="3041527" y="2149019"/>
            <a:ext cx="1674812" cy="17653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29"/>
          <p:cNvCxnSpPr/>
          <p:nvPr/>
        </p:nvCxnSpPr>
        <p:spPr>
          <a:xfrm>
            <a:off x="3041527" y="3444419"/>
            <a:ext cx="1674812" cy="5461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35"/>
          <p:cNvCxnSpPr/>
          <p:nvPr/>
        </p:nvCxnSpPr>
        <p:spPr>
          <a:xfrm flipV="1">
            <a:off x="3041527" y="4066720"/>
            <a:ext cx="1674812" cy="65722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38"/>
          <p:cNvCxnSpPr/>
          <p:nvPr/>
        </p:nvCxnSpPr>
        <p:spPr>
          <a:xfrm flipV="1">
            <a:off x="3039939" y="4142920"/>
            <a:ext cx="1676400" cy="180022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51"/>
          <p:cNvGrpSpPr>
            <a:grpSpLocks/>
          </p:cNvGrpSpPr>
          <p:nvPr/>
        </p:nvGrpSpPr>
        <p:grpSpPr bwMode="auto">
          <a:xfrm>
            <a:off x="4851445" y="3673435"/>
            <a:ext cx="1295400" cy="609600"/>
            <a:chOff x="4032" y="480"/>
            <a:chExt cx="768" cy="576"/>
          </a:xfrm>
          <a:gradFill>
            <a:gsLst>
              <a:gs pos="0">
                <a:schemeClr val="bg1"/>
              </a:gs>
              <a:gs pos="100000">
                <a:schemeClr val="hlink"/>
              </a:gs>
            </a:gsLst>
            <a:lin ang="0" scaled="1"/>
          </a:gradFill>
        </p:grpSpPr>
        <p:sp>
          <p:nvSpPr>
            <p:cNvPr id="117"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pPr>
                <a:defRPr/>
              </a:pPr>
              <a:endParaRPr lang="en-US">
                <a:solidFill>
                  <a:srgbClr val="333399"/>
                </a:solidFill>
              </a:endParaRPr>
            </a:p>
          </p:txBody>
        </p:sp>
        <p:sp>
          <p:nvSpPr>
            <p:cNvPr id="118"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pPr>
                <a:defRPr/>
              </a:pPr>
              <a:endParaRPr lang="en-US"/>
            </a:p>
          </p:txBody>
        </p:sp>
      </p:grpSp>
      <p:sp>
        <p:nvSpPr>
          <p:cNvPr id="119" name="Rectangle 163"/>
          <p:cNvSpPr>
            <a:spLocks noChangeArrowheads="1"/>
          </p:cNvSpPr>
          <p:nvPr/>
        </p:nvSpPr>
        <p:spPr bwMode="auto">
          <a:xfrm>
            <a:off x="2830389" y="1890257"/>
            <a:ext cx="192088" cy="593725"/>
          </a:xfrm>
          <a:prstGeom prst="rect">
            <a:avLst/>
          </a:prstGeom>
          <a:gradFill rotWithShape="1">
            <a:gsLst>
              <a:gs pos="0">
                <a:srgbClr val="72280A"/>
              </a:gs>
              <a:gs pos="50000">
                <a:srgbClr val="F75615"/>
              </a:gs>
              <a:gs pos="100000">
                <a:srgbClr val="72280A"/>
              </a:gs>
            </a:gsLst>
            <a:lin ang="5400000" scaled="1"/>
          </a:gradFill>
          <a:ln w="9525">
            <a:noFill/>
            <a:miter lim="800000"/>
            <a:headEnd/>
            <a:tailEnd/>
          </a:ln>
        </p:spPr>
        <p:txBody>
          <a:bodyPr wrap="none" anchor="ctr"/>
          <a:lstStyle/>
          <a:p>
            <a:endParaRPr lang="en-US" altLang="zh-CN">
              <a:solidFill>
                <a:srgbClr val="333399"/>
              </a:solidFill>
            </a:endParaRPr>
          </a:p>
        </p:txBody>
      </p:sp>
      <p:sp>
        <p:nvSpPr>
          <p:cNvPr id="120" name="Rectangle 163"/>
          <p:cNvSpPr>
            <a:spLocks noChangeArrowheads="1"/>
          </p:cNvSpPr>
          <p:nvPr/>
        </p:nvSpPr>
        <p:spPr bwMode="auto">
          <a:xfrm>
            <a:off x="2601789" y="1906132"/>
            <a:ext cx="192088" cy="593725"/>
          </a:xfrm>
          <a:prstGeom prst="rect">
            <a:avLst/>
          </a:prstGeom>
          <a:gradFill rotWithShape="1">
            <a:gsLst>
              <a:gs pos="0">
                <a:srgbClr val="72280A"/>
              </a:gs>
              <a:gs pos="50000">
                <a:srgbClr val="F75615"/>
              </a:gs>
              <a:gs pos="100000">
                <a:srgbClr val="72280A"/>
              </a:gs>
            </a:gsLst>
            <a:lin ang="5400000" scaled="1"/>
          </a:gradFill>
          <a:ln w="9525">
            <a:noFill/>
            <a:miter lim="800000"/>
            <a:headEnd/>
            <a:tailEnd/>
          </a:ln>
        </p:spPr>
        <p:txBody>
          <a:bodyPr wrap="none" anchor="ctr"/>
          <a:lstStyle/>
          <a:p>
            <a:endParaRPr lang="en-US" altLang="zh-CN">
              <a:solidFill>
                <a:srgbClr val="333399"/>
              </a:solidFill>
            </a:endParaRPr>
          </a:p>
        </p:txBody>
      </p:sp>
      <p:sp>
        <p:nvSpPr>
          <p:cNvPr id="121" name="Rectangle 163"/>
          <p:cNvSpPr>
            <a:spLocks noChangeArrowheads="1"/>
          </p:cNvSpPr>
          <p:nvPr/>
        </p:nvSpPr>
        <p:spPr bwMode="auto">
          <a:xfrm>
            <a:off x="2830389" y="3157082"/>
            <a:ext cx="192088" cy="593725"/>
          </a:xfrm>
          <a:prstGeom prst="rect">
            <a:avLst/>
          </a:prstGeom>
          <a:gradFill rotWithShape="1">
            <a:gsLst>
              <a:gs pos="0">
                <a:srgbClr val="000082"/>
              </a:gs>
              <a:gs pos="30000">
                <a:srgbClr val="66008F"/>
              </a:gs>
              <a:gs pos="64999">
                <a:srgbClr val="BA0066"/>
              </a:gs>
              <a:gs pos="89999">
                <a:srgbClr val="FF0000"/>
              </a:gs>
              <a:gs pos="100000">
                <a:srgbClr val="FF8200"/>
              </a:gs>
            </a:gsLst>
            <a:lin ang="5400000"/>
          </a:gradFill>
          <a:ln w="9525">
            <a:noFill/>
            <a:miter lim="800000"/>
            <a:headEnd/>
            <a:tailEnd/>
          </a:ln>
        </p:spPr>
        <p:txBody>
          <a:bodyPr wrap="none" anchor="ctr"/>
          <a:lstStyle/>
          <a:p>
            <a:endParaRPr lang="en-US" altLang="zh-CN">
              <a:solidFill>
                <a:srgbClr val="333399"/>
              </a:solidFill>
            </a:endParaRPr>
          </a:p>
        </p:txBody>
      </p:sp>
      <p:sp>
        <p:nvSpPr>
          <p:cNvPr id="122" name="Rectangle 163"/>
          <p:cNvSpPr>
            <a:spLocks noChangeArrowheads="1"/>
          </p:cNvSpPr>
          <p:nvPr/>
        </p:nvSpPr>
        <p:spPr bwMode="auto">
          <a:xfrm>
            <a:off x="2601789" y="3157082"/>
            <a:ext cx="192088" cy="593725"/>
          </a:xfrm>
          <a:prstGeom prst="rect">
            <a:avLst/>
          </a:prstGeom>
          <a:gradFill rotWithShape="1">
            <a:gsLst>
              <a:gs pos="0">
                <a:srgbClr val="000082"/>
              </a:gs>
              <a:gs pos="30000">
                <a:srgbClr val="66008F"/>
              </a:gs>
              <a:gs pos="64999">
                <a:srgbClr val="BA0066"/>
              </a:gs>
              <a:gs pos="89999">
                <a:srgbClr val="FF0000"/>
              </a:gs>
              <a:gs pos="100000">
                <a:srgbClr val="FF8200"/>
              </a:gs>
            </a:gsLst>
            <a:lin ang="5400000"/>
          </a:gradFill>
          <a:ln w="9525">
            <a:noFill/>
            <a:miter lim="800000"/>
            <a:headEnd/>
            <a:tailEnd/>
          </a:ln>
        </p:spPr>
        <p:txBody>
          <a:bodyPr wrap="none" anchor="ctr"/>
          <a:lstStyle/>
          <a:p>
            <a:endParaRPr lang="en-US" altLang="zh-CN">
              <a:solidFill>
                <a:srgbClr val="333399"/>
              </a:solidFill>
            </a:endParaRPr>
          </a:p>
        </p:txBody>
      </p:sp>
      <p:sp>
        <p:nvSpPr>
          <p:cNvPr id="123" name="Rectangle 163"/>
          <p:cNvSpPr>
            <a:spLocks noChangeArrowheads="1"/>
          </p:cNvSpPr>
          <p:nvPr/>
        </p:nvSpPr>
        <p:spPr bwMode="auto">
          <a:xfrm>
            <a:off x="2830389" y="4404857"/>
            <a:ext cx="192088" cy="593725"/>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a:gradFill>
          <a:ln w="9525">
            <a:noFill/>
            <a:miter lim="800000"/>
            <a:headEnd/>
            <a:tailEnd/>
          </a:ln>
        </p:spPr>
        <p:txBody>
          <a:bodyPr wrap="none" anchor="ctr"/>
          <a:lstStyle/>
          <a:p>
            <a:endParaRPr lang="en-US" altLang="zh-CN">
              <a:solidFill>
                <a:srgbClr val="333399"/>
              </a:solidFill>
            </a:endParaRPr>
          </a:p>
        </p:txBody>
      </p:sp>
      <p:sp>
        <p:nvSpPr>
          <p:cNvPr id="124" name="Rectangle 163"/>
          <p:cNvSpPr>
            <a:spLocks noChangeArrowheads="1"/>
          </p:cNvSpPr>
          <p:nvPr/>
        </p:nvSpPr>
        <p:spPr bwMode="auto">
          <a:xfrm>
            <a:off x="2601789" y="4404857"/>
            <a:ext cx="192088" cy="593725"/>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a:gradFill>
          <a:ln w="9525">
            <a:noFill/>
            <a:miter lim="800000"/>
            <a:headEnd/>
            <a:tailEnd/>
          </a:ln>
        </p:spPr>
        <p:txBody>
          <a:bodyPr wrap="none" anchor="ctr"/>
          <a:lstStyle/>
          <a:p>
            <a:endParaRPr lang="en-US" altLang="zh-CN">
              <a:solidFill>
                <a:srgbClr val="333399"/>
              </a:solidFill>
            </a:endParaRPr>
          </a:p>
        </p:txBody>
      </p:sp>
      <p:sp>
        <p:nvSpPr>
          <p:cNvPr id="125" name="Rectangle 163"/>
          <p:cNvSpPr>
            <a:spLocks noChangeArrowheads="1"/>
          </p:cNvSpPr>
          <p:nvPr/>
        </p:nvSpPr>
        <p:spPr bwMode="auto">
          <a:xfrm>
            <a:off x="2830389" y="5700257"/>
            <a:ext cx="192088" cy="593725"/>
          </a:xfrm>
          <a:prstGeom prst="rect">
            <a:avLst/>
          </a:prstGeom>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a:gradFill>
          <a:ln w="9525">
            <a:noFill/>
            <a:miter lim="800000"/>
            <a:headEnd/>
            <a:tailEnd/>
          </a:ln>
        </p:spPr>
        <p:txBody>
          <a:bodyPr wrap="none" anchor="ctr"/>
          <a:lstStyle/>
          <a:p>
            <a:endParaRPr lang="en-US" altLang="zh-CN">
              <a:solidFill>
                <a:srgbClr val="333399"/>
              </a:solidFill>
            </a:endParaRPr>
          </a:p>
        </p:txBody>
      </p:sp>
      <p:sp>
        <p:nvSpPr>
          <p:cNvPr id="126" name="Rectangle 163"/>
          <p:cNvSpPr>
            <a:spLocks noChangeArrowheads="1"/>
          </p:cNvSpPr>
          <p:nvPr/>
        </p:nvSpPr>
        <p:spPr bwMode="auto">
          <a:xfrm>
            <a:off x="2601789" y="5700257"/>
            <a:ext cx="192088" cy="593725"/>
          </a:xfrm>
          <a:prstGeom prst="rect">
            <a:avLst/>
          </a:prstGeom>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a:gradFill>
          <a:ln w="9525">
            <a:noFill/>
            <a:miter lim="800000"/>
            <a:headEnd/>
            <a:tailEnd/>
          </a:ln>
        </p:spPr>
        <p:txBody>
          <a:bodyPr wrap="none" anchor="ctr"/>
          <a:lstStyle/>
          <a:p>
            <a:endParaRPr lang="en-US" altLang="zh-CN">
              <a:solidFill>
                <a:srgbClr val="333399"/>
              </a:solidFill>
            </a:endParaRPr>
          </a:p>
        </p:txBody>
      </p:sp>
      <p:sp>
        <p:nvSpPr>
          <p:cNvPr id="131" name="TextBox 40"/>
          <p:cNvSpPr txBox="1">
            <a:spLocks noChangeArrowheads="1"/>
          </p:cNvSpPr>
          <p:nvPr/>
        </p:nvSpPr>
        <p:spPr bwMode="auto">
          <a:xfrm>
            <a:off x="1545705" y="2089259"/>
            <a:ext cx="560784" cy="400050"/>
          </a:xfrm>
          <a:prstGeom prst="rect">
            <a:avLst/>
          </a:prstGeom>
          <a:noFill/>
          <a:ln w="9525">
            <a:noFill/>
            <a:miter lim="800000"/>
            <a:headEnd/>
            <a:tailEnd/>
          </a:ln>
        </p:spPr>
        <p:txBody>
          <a:bodyPr wrap="square">
            <a:spAutoFit/>
          </a:bodyPr>
          <a:lstStyle/>
          <a:p>
            <a:r>
              <a:rPr lang="en-US" altLang="zh-CN" sz="2000" b="1" dirty="0">
                <a:latin typeface="Calibri" pitchFamily="34" charset="0"/>
              </a:rPr>
              <a:t>S1</a:t>
            </a:r>
          </a:p>
        </p:txBody>
      </p:sp>
      <p:sp>
        <p:nvSpPr>
          <p:cNvPr id="132" name="TextBox 42"/>
          <p:cNvSpPr txBox="1">
            <a:spLocks noChangeArrowheads="1"/>
          </p:cNvSpPr>
          <p:nvPr/>
        </p:nvSpPr>
        <p:spPr bwMode="auto">
          <a:xfrm>
            <a:off x="1545705" y="3109456"/>
            <a:ext cx="560784" cy="400050"/>
          </a:xfrm>
          <a:prstGeom prst="rect">
            <a:avLst/>
          </a:prstGeom>
          <a:noFill/>
          <a:ln w="9525">
            <a:noFill/>
            <a:miter lim="800000"/>
            <a:headEnd/>
            <a:tailEnd/>
          </a:ln>
        </p:spPr>
        <p:txBody>
          <a:bodyPr wrap="square">
            <a:spAutoFit/>
          </a:bodyPr>
          <a:lstStyle/>
          <a:p>
            <a:r>
              <a:rPr lang="en-US" altLang="zh-CN" sz="2000" b="1" dirty="0">
                <a:latin typeface="Calibri" pitchFamily="34" charset="0"/>
              </a:rPr>
              <a:t>S2</a:t>
            </a:r>
          </a:p>
        </p:txBody>
      </p:sp>
      <p:sp>
        <p:nvSpPr>
          <p:cNvPr id="133" name="TextBox 43"/>
          <p:cNvSpPr txBox="1">
            <a:spLocks noChangeArrowheads="1"/>
          </p:cNvSpPr>
          <p:nvPr/>
        </p:nvSpPr>
        <p:spPr bwMode="auto">
          <a:xfrm>
            <a:off x="1545705" y="4404856"/>
            <a:ext cx="636984" cy="400050"/>
          </a:xfrm>
          <a:prstGeom prst="rect">
            <a:avLst/>
          </a:prstGeom>
          <a:noFill/>
          <a:ln w="9525">
            <a:noFill/>
            <a:miter lim="800000"/>
            <a:headEnd/>
            <a:tailEnd/>
          </a:ln>
        </p:spPr>
        <p:txBody>
          <a:bodyPr wrap="square">
            <a:spAutoFit/>
          </a:bodyPr>
          <a:lstStyle/>
          <a:p>
            <a:r>
              <a:rPr lang="en-US" altLang="zh-CN" sz="2000" b="1" dirty="0">
                <a:latin typeface="Calibri" pitchFamily="34" charset="0"/>
              </a:rPr>
              <a:t>S3</a:t>
            </a:r>
          </a:p>
        </p:txBody>
      </p:sp>
      <p:sp>
        <p:nvSpPr>
          <p:cNvPr id="134" name="TextBox 44"/>
          <p:cNvSpPr txBox="1">
            <a:spLocks noChangeArrowheads="1"/>
          </p:cNvSpPr>
          <p:nvPr/>
        </p:nvSpPr>
        <p:spPr bwMode="auto">
          <a:xfrm>
            <a:off x="1545705" y="5624056"/>
            <a:ext cx="484584" cy="400050"/>
          </a:xfrm>
          <a:prstGeom prst="rect">
            <a:avLst/>
          </a:prstGeom>
          <a:noFill/>
          <a:ln w="9525">
            <a:noFill/>
            <a:miter lim="800000"/>
            <a:headEnd/>
            <a:tailEnd/>
          </a:ln>
        </p:spPr>
        <p:txBody>
          <a:bodyPr wrap="square">
            <a:spAutoFit/>
          </a:bodyPr>
          <a:lstStyle/>
          <a:p>
            <a:r>
              <a:rPr lang="en-US" altLang="zh-CN" sz="2000" b="1" dirty="0">
                <a:latin typeface="Calibri" pitchFamily="34" charset="0"/>
              </a:rPr>
              <a:t>S4</a:t>
            </a:r>
          </a:p>
        </p:txBody>
      </p:sp>
      <p:sp>
        <p:nvSpPr>
          <p:cNvPr id="135" name="TextBox 45"/>
          <p:cNvSpPr txBox="1">
            <a:spLocks noChangeArrowheads="1"/>
          </p:cNvSpPr>
          <p:nvPr/>
        </p:nvSpPr>
        <p:spPr bwMode="auto">
          <a:xfrm>
            <a:off x="6723235" y="3109396"/>
            <a:ext cx="1221358" cy="400110"/>
          </a:xfrm>
          <a:prstGeom prst="rect">
            <a:avLst/>
          </a:prstGeom>
          <a:noFill/>
          <a:ln w="9525">
            <a:noFill/>
            <a:miter lim="800000"/>
            <a:headEnd/>
            <a:tailEnd/>
          </a:ln>
        </p:spPr>
        <p:txBody>
          <a:bodyPr wrap="square">
            <a:spAutoFit/>
          </a:bodyPr>
          <a:lstStyle/>
          <a:p>
            <a:r>
              <a:rPr lang="en-US" altLang="zh-CN" sz="2000" b="1" dirty="0">
                <a:latin typeface="Calibri" pitchFamily="34" charset="0"/>
              </a:rPr>
              <a:t>Receiver</a:t>
            </a:r>
          </a:p>
        </p:txBody>
      </p:sp>
      <p:sp>
        <p:nvSpPr>
          <p:cNvPr id="41" name="Rounded Rectangular Callout 5"/>
          <p:cNvSpPr/>
          <p:nvPr/>
        </p:nvSpPr>
        <p:spPr>
          <a:xfrm>
            <a:off x="8389750" y="4998581"/>
            <a:ext cx="2163153" cy="1430338"/>
          </a:xfrm>
          <a:prstGeom prst="wedgeRoundRectCallout">
            <a:avLst>
              <a:gd name="adj1" fmla="val -79832"/>
              <a:gd name="adj2" fmla="val 6629"/>
              <a:gd name="adj3" fmla="val 16667"/>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800" i="1" dirty="0">
                <a:solidFill>
                  <a:schemeClr val="tx1"/>
                </a:solidFill>
              </a:rPr>
              <a:t>优化期限的策略表现好</a:t>
            </a:r>
            <a:endParaRPr lang="en-US" altLang="zh-CN" sz="2800" i="1" dirty="0">
              <a:solidFill>
                <a:schemeClr val="tx1"/>
              </a:solidFill>
            </a:endParaRPr>
          </a:p>
        </p:txBody>
      </p:sp>
      <p:sp>
        <p:nvSpPr>
          <p:cNvPr id="37" name="内容占位符 2"/>
          <p:cNvSpPr>
            <a:spLocks noGrp="1"/>
          </p:cNvSpPr>
          <p:nvPr>
            <p:ph sz="quarter" idx="1"/>
          </p:nvPr>
        </p:nvSpPr>
        <p:spPr>
          <a:xfrm>
            <a:off x="1829470" y="1221702"/>
            <a:ext cx="6560280" cy="4721443"/>
          </a:xfrm>
        </p:spPr>
        <p:txBody>
          <a:bodyPr/>
          <a:lstStyle/>
          <a:p>
            <a:r>
              <a:rPr lang="zh-CN" altLang="en-US" dirty="0" smtClean="0"/>
              <a:t>混合传输问</a:t>
            </a:r>
            <a:endParaRPr lang="en-US" altLang="zh-CN" sz="1200" b="1" dirty="0">
              <a:solidFill>
                <a:schemeClr val="accent2">
                  <a:lumMod val="75000"/>
                </a:schemeClr>
              </a:solidFill>
              <a:latin typeface="宋体" pitchFamily="2" charset="-122"/>
              <a:ea typeface="宋体" pitchFamily="2" charset="-122"/>
              <a:cs typeface="+mn-cs"/>
            </a:endParaRPr>
          </a:p>
        </p:txBody>
      </p:sp>
      <p:sp>
        <p:nvSpPr>
          <p:cNvPr id="3" name="文本框 2"/>
          <p:cNvSpPr txBox="1"/>
          <p:nvPr/>
        </p:nvSpPr>
        <p:spPr>
          <a:xfrm>
            <a:off x="3270128" y="1938730"/>
            <a:ext cx="1332081" cy="369332"/>
          </a:xfrm>
          <a:prstGeom prst="rect">
            <a:avLst/>
          </a:prstGeom>
          <a:noFill/>
        </p:spPr>
        <p:txBody>
          <a:bodyPr wrap="square" rtlCol="0">
            <a:spAutoFit/>
          </a:bodyPr>
          <a:lstStyle/>
          <a:p>
            <a:r>
              <a:rPr kumimoji="1" lang="zh-CN" altLang="en-US" dirty="0"/>
              <a:t>有期限</a:t>
            </a:r>
          </a:p>
        </p:txBody>
      </p:sp>
      <p:sp>
        <p:nvSpPr>
          <p:cNvPr id="39" name="文本框 38"/>
          <p:cNvSpPr txBox="1"/>
          <p:nvPr/>
        </p:nvSpPr>
        <p:spPr>
          <a:xfrm>
            <a:off x="3382383" y="3168799"/>
            <a:ext cx="1332081" cy="369332"/>
          </a:xfrm>
          <a:prstGeom prst="rect">
            <a:avLst/>
          </a:prstGeom>
          <a:noFill/>
        </p:spPr>
        <p:txBody>
          <a:bodyPr wrap="square" rtlCol="0">
            <a:spAutoFit/>
          </a:bodyPr>
          <a:lstStyle/>
          <a:p>
            <a:r>
              <a:rPr kumimoji="1" lang="zh-CN" altLang="en-US" dirty="0"/>
              <a:t>有期限</a:t>
            </a:r>
          </a:p>
        </p:txBody>
      </p:sp>
      <p:sp>
        <p:nvSpPr>
          <p:cNvPr id="40" name="文本框 39"/>
          <p:cNvSpPr txBox="1"/>
          <p:nvPr/>
        </p:nvSpPr>
        <p:spPr>
          <a:xfrm>
            <a:off x="3328900" y="4597499"/>
            <a:ext cx="1332081" cy="369332"/>
          </a:xfrm>
          <a:prstGeom prst="rect">
            <a:avLst/>
          </a:prstGeom>
          <a:noFill/>
        </p:spPr>
        <p:txBody>
          <a:bodyPr wrap="square" rtlCol="0">
            <a:spAutoFit/>
          </a:bodyPr>
          <a:lstStyle/>
          <a:p>
            <a:r>
              <a:rPr kumimoji="1" lang="zh-CN" altLang="en-US" dirty="0"/>
              <a:t>有期限</a:t>
            </a:r>
          </a:p>
        </p:txBody>
      </p:sp>
      <p:sp>
        <p:nvSpPr>
          <p:cNvPr id="42" name="文本框 41"/>
          <p:cNvSpPr txBox="1"/>
          <p:nvPr/>
        </p:nvSpPr>
        <p:spPr>
          <a:xfrm>
            <a:off x="3328899" y="5738778"/>
            <a:ext cx="1332081" cy="369332"/>
          </a:xfrm>
          <a:prstGeom prst="rect">
            <a:avLst/>
          </a:prstGeom>
          <a:noFill/>
        </p:spPr>
        <p:txBody>
          <a:bodyPr wrap="square" rtlCol="0">
            <a:spAutoFit/>
          </a:bodyPr>
          <a:lstStyle/>
          <a:p>
            <a:r>
              <a:rPr kumimoji="1" lang="zh-CN" altLang="en-US" dirty="0"/>
              <a:t>有期限</a:t>
            </a:r>
          </a:p>
        </p:txBody>
      </p:sp>
      <p:pic>
        <p:nvPicPr>
          <p:cNvPr id="5" name="图片 4"/>
          <p:cNvPicPr>
            <a:picLocks noChangeAspect="1"/>
          </p:cNvPicPr>
          <p:nvPr/>
        </p:nvPicPr>
        <p:blipFill>
          <a:blip r:embed="rId5"/>
          <a:stretch>
            <a:fillRect/>
          </a:stretch>
        </p:blipFill>
        <p:spPr>
          <a:xfrm>
            <a:off x="4790151" y="4556661"/>
            <a:ext cx="2875132" cy="2133162"/>
          </a:xfrm>
          <a:prstGeom prst="rect">
            <a:avLst/>
          </a:prstGeom>
        </p:spPr>
      </p:pic>
      <p:pic>
        <p:nvPicPr>
          <p:cNvPr id="6" name="图片 5"/>
          <p:cNvPicPr>
            <a:picLocks noChangeAspect="1"/>
          </p:cNvPicPr>
          <p:nvPr/>
        </p:nvPicPr>
        <p:blipFill>
          <a:blip r:embed="rId6"/>
          <a:stretch>
            <a:fillRect/>
          </a:stretch>
        </p:blipFill>
        <p:spPr>
          <a:xfrm>
            <a:off x="4735390" y="1121587"/>
            <a:ext cx="2649335" cy="2047213"/>
          </a:xfrm>
          <a:prstGeom prst="rect">
            <a:avLst/>
          </a:prstGeom>
        </p:spPr>
      </p:pic>
      <p:sp>
        <p:nvSpPr>
          <p:cNvPr id="45" name="Rounded Rectangular Callout 5"/>
          <p:cNvSpPr/>
          <p:nvPr/>
        </p:nvSpPr>
        <p:spPr>
          <a:xfrm>
            <a:off x="7927409" y="1342817"/>
            <a:ext cx="2058667" cy="1141165"/>
          </a:xfrm>
          <a:prstGeom prst="wedgeRoundRectCallout">
            <a:avLst>
              <a:gd name="adj1" fmla="val -79832"/>
              <a:gd name="adj2" fmla="val 6629"/>
              <a:gd name="adj3" fmla="val 16667"/>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800" i="1" dirty="0">
                <a:solidFill>
                  <a:schemeClr val="tx1"/>
                </a:solidFill>
              </a:rPr>
              <a:t>优化流完成时间策略表现好</a:t>
            </a:r>
            <a:endParaRPr lang="en-US" sz="2800" i="1" dirty="0">
              <a:solidFill>
                <a:schemeClr val="tx1"/>
              </a:solidFill>
            </a:endParaRPr>
          </a:p>
        </p:txBody>
      </p:sp>
      <p:sp>
        <p:nvSpPr>
          <p:cNvPr id="8" name="文本框 7"/>
          <p:cNvSpPr txBox="1"/>
          <p:nvPr/>
        </p:nvSpPr>
        <p:spPr>
          <a:xfrm>
            <a:off x="8079784" y="3538132"/>
            <a:ext cx="2076773" cy="830997"/>
          </a:xfrm>
          <a:prstGeom prst="rect">
            <a:avLst/>
          </a:prstGeom>
          <a:noFill/>
        </p:spPr>
        <p:txBody>
          <a:bodyPr wrap="square" rtlCol="0">
            <a:spAutoFit/>
          </a:bodyPr>
          <a:lstStyle/>
          <a:p>
            <a:r>
              <a:rPr kumimoji="1" lang="zh-CN" altLang="en-US" sz="2400" b="1" dirty="0">
                <a:solidFill>
                  <a:srgbClr val="FF0000"/>
                </a:solidFill>
              </a:rPr>
              <a:t>并不能同时满足流的需求</a:t>
            </a:r>
          </a:p>
        </p:txBody>
      </p:sp>
    </p:spTree>
    <p:extLst>
      <p:ext uri="{BB962C8B-B14F-4D97-AF65-F5344CB8AC3E}">
        <p14:creationId xmlns:p14="http://schemas.microsoft.com/office/powerpoint/2010/main" val="11493065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linds(horizontal)">
                                      <p:cBhvr>
                                        <p:cTn id="7" dur="500"/>
                                        <p:tgtEl>
                                          <p:spTgt spid="105"/>
                                        </p:tgtEl>
                                      </p:cBhvr>
                                    </p:animEffect>
                                  </p:childTnLst>
                                </p:cTn>
                              </p:par>
                              <p:par>
                                <p:cTn id="8" presetID="3" presetClass="entr" presetSubtype="1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par>
                                <p:cTn id="11" presetID="3" presetClass="entr" presetSubtype="1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blinds(horizontal)">
                                      <p:cBhvr>
                                        <p:cTn id="13" dur="500"/>
                                        <p:tgtEl>
                                          <p:spTgt spid="107"/>
                                        </p:tgtEl>
                                      </p:cBhvr>
                                    </p:animEffect>
                                  </p:childTnLst>
                                </p:cTn>
                              </p:par>
                              <p:par>
                                <p:cTn id="14" presetID="3" presetClass="entr" presetSubtype="1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blinds(horizontal)">
                                      <p:cBhvr>
                                        <p:cTn id="16" dur="500"/>
                                        <p:tgtEl>
                                          <p:spTgt spid="108"/>
                                        </p:tgtEl>
                                      </p:cBhvr>
                                    </p:animEffect>
                                  </p:childTnLst>
                                </p:cTn>
                              </p:par>
                              <p:par>
                                <p:cTn id="17" presetID="3" presetClass="entr" presetSubtype="1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blinds(horizontal)">
                                      <p:cBhvr>
                                        <p:cTn id="19" dur="500"/>
                                        <p:tgtEl>
                                          <p:spTgt spid="109"/>
                                        </p:tgtEl>
                                      </p:cBhvr>
                                    </p:animEffect>
                                  </p:childTnLst>
                                </p:cTn>
                              </p:par>
                              <p:par>
                                <p:cTn id="20" presetID="3" presetClass="entr" presetSubtype="10" fill="hold"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blinds(horizontal)">
                                      <p:cBhvr>
                                        <p:cTn id="22" dur="500"/>
                                        <p:tgtEl>
                                          <p:spTgt spid="110"/>
                                        </p:tgtEl>
                                      </p:cBhvr>
                                    </p:animEffect>
                                  </p:childTnLst>
                                </p:cTn>
                              </p:par>
                              <p:par>
                                <p:cTn id="23" presetID="3" presetClass="entr" presetSubtype="1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blinds(horizontal)">
                                      <p:cBhvr>
                                        <p:cTn id="25" dur="500"/>
                                        <p:tgtEl>
                                          <p:spTgt spid="111"/>
                                        </p:tgtEl>
                                      </p:cBhvr>
                                    </p:animEffect>
                                  </p:childTnLst>
                                </p:cTn>
                              </p:par>
                              <p:par>
                                <p:cTn id="26" presetID="3" presetClass="entr" presetSubtype="10"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blinds(horizontal)">
                                      <p:cBhvr>
                                        <p:cTn id="28" dur="500"/>
                                        <p:tgtEl>
                                          <p:spTgt spid="112"/>
                                        </p:tgtEl>
                                      </p:cBhvr>
                                    </p:animEffect>
                                  </p:childTnLst>
                                </p:cTn>
                              </p:par>
                              <p:par>
                                <p:cTn id="29" presetID="3" presetClass="entr" presetSubtype="1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blinds(horizontal)">
                                      <p:cBhvr>
                                        <p:cTn id="31" dur="500"/>
                                        <p:tgtEl>
                                          <p:spTgt spid="113"/>
                                        </p:tgtEl>
                                      </p:cBhvr>
                                    </p:animEffect>
                                  </p:childTnLst>
                                </p:cTn>
                              </p:par>
                              <p:par>
                                <p:cTn id="32" presetID="3" presetClass="entr" presetSubtype="10" fill="hold" nodeType="with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blinds(horizontal)">
                                      <p:cBhvr>
                                        <p:cTn id="34" dur="500"/>
                                        <p:tgtEl>
                                          <p:spTgt spid="114"/>
                                        </p:tgtEl>
                                      </p:cBhvr>
                                    </p:animEffect>
                                  </p:childTnLst>
                                </p:cTn>
                              </p:par>
                              <p:par>
                                <p:cTn id="35" presetID="3" presetClass="entr" presetSubtype="1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blinds(horizontal)">
                                      <p:cBhvr>
                                        <p:cTn id="37" dur="500"/>
                                        <p:tgtEl>
                                          <p:spTgt spid="115"/>
                                        </p:tgtEl>
                                      </p:cBhvr>
                                    </p:animEffect>
                                  </p:childTnLst>
                                </p:cTn>
                              </p:par>
                              <p:par>
                                <p:cTn id="38" presetID="3" presetClass="entr" presetSubtype="1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blinds(horizontal)">
                                      <p:cBhvr>
                                        <p:cTn id="40" dur="500"/>
                                        <p:tgtEl>
                                          <p:spTgt spid="116"/>
                                        </p:tgtEl>
                                      </p:cBhvr>
                                    </p:animEffect>
                                  </p:childTnLst>
                                </p:cTn>
                              </p:par>
                              <p:par>
                                <p:cTn id="41" presetID="3" presetClass="entr" presetSubtype="10" fill="hold" grpId="4" nodeType="with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blinds(horizontal)">
                                      <p:cBhvr>
                                        <p:cTn id="43" dur="500"/>
                                        <p:tgtEl>
                                          <p:spTgt spid="119"/>
                                        </p:tgtEl>
                                      </p:cBhvr>
                                    </p:animEffect>
                                  </p:childTnLst>
                                </p:cTn>
                              </p:par>
                              <p:par>
                                <p:cTn id="44" presetID="3" presetClass="entr" presetSubtype="10" fill="hold" grpId="4" nodeType="withEffect">
                                  <p:stCondLst>
                                    <p:cond delay="0"/>
                                  </p:stCondLst>
                                  <p:childTnLst>
                                    <p:set>
                                      <p:cBhvr>
                                        <p:cTn id="45" dur="1" fill="hold">
                                          <p:stCondLst>
                                            <p:cond delay="0"/>
                                          </p:stCondLst>
                                        </p:cTn>
                                        <p:tgtEl>
                                          <p:spTgt spid="120"/>
                                        </p:tgtEl>
                                        <p:attrNameLst>
                                          <p:attrName>style.visibility</p:attrName>
                                        </p:attrNameLst>
                                      </p:cBhvr>
                                      <p:to>
                                        <p:strVal val="visible"/>
                                      </p:to>
                                    </p:set>
                                    <p:animEffect transition="in" filter="blinds(horizontal)">
                                      <p:cBhvr>
                                        <p:cTn id="46" dur="500"/>
                                        <p:tgtEl>
                                          <p:spTgt spid="120"/>
                                        </p:tgtEl>
                                      </p:cBhvr>
                                    </p:animEffect>
                                  </p:childTnLst>
                                </p:cTn>
                              </p:par>
                              <p:par>
                                <p:cTn id="47" presetID="3" presetClass="entr" presetSubtype="10" fill="hold" grpId="4" nodeType="with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blinds(horizontal)">
                                      <p:cBhvr>
                                        <p:cTn id="49" dur="500"/>
                                        <p:tgtEl>
                                          <p:spTgt spid="121"/>
                                        </p:tgtEl>
                                      </p:cBhvr>
                                    </p:animEffect>
                                  </p:childTnLst>
                                </p:cTn>
                              </p:par>
                              <p:par>
                                <p:cTn id="50" presetID="3" presetClass="entr" presetSubtype="10" fill="hold" grpId="4"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blinds(horizontal)">
                                      <p:cBhvr>
                                        <p:cTn id="52" dur="500"/>
                                        <p:tgtEl>
                                          <p:spTgt spid="122"/>
                                        </p:tgtEl>
                                      </p:cBhvr>
                                    </p:animEffect>
                                  </p:childTnLst>
                                </p:cTn>
                              </p:par>
                              <p:par>
                                <p:cTn id="53" presetID="3" presetClass="entr" presetSubtype="10" fill="hold" grpId="4"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blinds(horizontal)">
                                      <p:cBhvr>
                                        <p:cTn id="55" dur="500"/>
                                        <p:tgtEl>
                                          <p:spTgt spid="123"/>
                                        </p:tgtEl>
                                      </p:cBhvr>
                                    </p:animEffect>
                                  </p:childTnLst>
                                </p:cTn>
                              </p:par>
                              <p:par>
                                <p:cTn id="56" presetID="3" presetClass="entr" presetSubtype="10" fill="hold" grpId="4"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blinds(horizontal)">
                                      <p:cBhvr>
                                        <p:cTn id="58" dur="500"/>
                                        <p:tgtEl>
                                          <p:spTgt spid="124"/>
                                        </p:tgtEl>
                                      </p:cBhvr>
                                    </p:animEffect>
                                  </p:childTnLst>
                                </p:cTn>
                              </p:par>
                              <p:par>
                                <p:cTn id="59" presetID="3" presetClass="entr" presetSubtype="10" fill="hold" grpId="4"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linds(horizontal)">
                                      <p:cBhvr>
                                        <p:cTn id="61" dur="500"/>
                                        <p:tgtEl>
                                          <p:spTgt spid="125"/>
                                        </p:tgtEl>
                                      </p:cBhvr>
                                    </p:animEffect>
                                  </p:childTnLst>
                                </p:cTn>
                              </p:par>
                              <p:par>
                                <p:cTn id="62" presetID="3" presetClass="entr" presetSubtype="10" fill="hold" grpId="4"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blinds(horizontal)">
                                      <p:cBhvr>
                                        <p:cTn id="64" dur="500"/>
                                        <p:tgtEl>
                                          <p:spTgt spid="126"/>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blinds(horizontal)">
                                      <p:cBhvr>
                                        <p:cTn id="67" dur="500"/>
                                        <p:tgtEl>
                                          <p:spTgt spid="13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blinds(horizontal)">
                                      <p:cBhvr>
                                        <p:cTn id="70" dur="500"/>
                                        <p:tgtEl>
                                          <p:spTgt spid="13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blinds(horizontal)">
                                      <p:cBhvr>
                                        <p:cTn id="73" dur="500"/>
                                        <p:tgtEl>
                                          <p:spTgt spid="13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blinds(horizontal)">
                                      <p:cBhvr>
                                        <p:cTn id="76" dur="500"/>
                                        <p:tgtEl>
                                          <p:spTgt spid="1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blinds(horizontal)">
                                      <p:cBhvr>
                                        <p:cTn id="79" dur="500"/>
                                        <p:tgtEl>
                                          <p:spTgt spid="13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1000"/>
                                        <p:tgtEl>
                                          <p:spTgt spid="109"/>
                                        </p:tgtEl>
                                      </p:cBhvr>
                                    </p:animEffect>
                                    <p:set>
                                      <p:cBhvr>
                                        <p:cTn id="84" dur="1" fill="hold">
                                          <p:stCondLst>
                                            <p:cond delay="999"/>
                                          </p:stCondLst>
                                        </p:cTn>
                                        <p:tgtEl>
                                          <p:spTgt spid="109"/>
                                        </p:tgtEl>
                                        <p:attrNameLst>
                                          <p:attrName>style.visibility</p:attrName>
                                        </p:attrNameLst>
                                      </p:cBhvr>
                                      <p:to>
                                        <p:strVal val="hidden"/>
                                      </p:to>
                                    </p:set>
                                  </p:childTnLst>
                                </p:cTn>
                              </p:par>
                            </p:childTnLst>
                          </p:cTn>
                        </p:par>
                        <p:par>
                          <p:cTn id="85" fill="hold">
                            <p:stCondLst>
                              <p:cond delay="1000"/>
                            </p:stCondLst>
                            <p:childTnLst>
                              <p:par>
                                <p:cTn id="86" presetID="1" presetClass="entr" presetSubtype="0" fill="hold" grpId="0" nodeType="afterEffect">
                                  <p:stCondLst>
                                    <p:cond delay="0"/>
                                  </p:stCondLst>
                                  <p:childTnLst>
                                    <p:set>
                                      <p:cBhvr>
                                        <p:cTn id="87" dur="1" fill="hold">
                                          <p:stCondLst>
                                            <p:cond delay="0"/>
                                          </p:stCondLst>
                                        </p:cTn>
                                        <p:tgtEl>
                                          <p:spTgt spid="11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2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2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0" presetClass="path" presetSubtype="0" accel="50000" decel="50000" fill="hold" grpId="1" nodeType="clickEffect">
                                  <p:stCondLst>
                                    <p:cond delay="0"/>
                                  </p:stCondLst>
                                  <p:childTnLst>
                                    <p:animMotion origin="layout" path="M 0.01267 -0.0037 C 0.0342 0.0266 0.10746 0.13371 0.14166 0.17789 C 0.17586 0.22207 0.18455 0.24636 0.2177 0.26139 C 0.25086 0.27643 0.3151 0.26648 0.34062 0.26787 " pathEditMode="relative" rAng="0" ptsTypes="aaaa">
                                      <p:cBhvr>
                                        <p:cTn id="105" dur="1000" fill="hold"/>
                                        <p:tgtEl>
                                          <p:spTgt spid="119"/>
                                        </p:tgtEl>
                                        <p:attrNameLst>
                                          <p:attrName>ppt_x</p:attrName>
                                          <p:attrName>ppt_y</p:attrName>
                                        </p:attrNameLst>
                                      </p:cBhvr>
                                      <p:rCtr x="164" y="140"/>
                                    </p:animMotion>
                                  </p:childTnLst>
                                </p:cTn>
                              </p:par>
                              <p:par>
                                <p:cTn id="106" presetID="0" presetClass="path" presetSubtype="0" accel="50000" decel="50000" fill="hold" grpId="1" nodeType="withEffect">
                                  <p:stCondLst>
                                    <p:cond delay="0"/>
                                  </p:stCondLst>
                                  <p:childTnLst>
                                    <p:animMotion origin="layout" path="M 0.00902 -0.00463 C 0.01458 -0.00324 0.02708 -0.01203 0.0427 0.00323 C 0.05833 0.0185 0.07777 0.05135 0.10295 0.08651 C 0.12812 0.12167 0.16823 0.18528 0.1934 0.21489 C 0.21857 0.2445 0.22916 0.2556 0.25364 0.26393 C 0.27812 0.27226 0.32222 0.26532 0.34027 0.26555 " pathEditMode="relative" rAng="0" ptsTypes="aaaaaa">
                                      <p:cBhvr>
                                        <p:cTn id="107" dur="1000" fill="hold"/>
                                        <p:tgtEl>
                                          <p:spTgt spid="120"/>
                                        </p:tgtEl>
                                        <p:attrNameLst>
                                          <p:attrName>ppt_x</p:attrName>
                                          <p:attrName>ppt_y</p:attrName>
                                        </p:attrNameLst>
                                      </p:cBhvr>
                                      <p:rCtr x="166" y="135"/>
                                    </p:animMotion>
                                  </p:childTnLst>
                                </p:cTn>
                              </p:par>
                              <p:par>
                                <p:cTn id="108" presetID="0" presetClass="path" presetSubtype="0" accel="50000" decel="50000" fill="hold" grpId="1" nodeType="withEffect">
                                  <p:stCondLst>
                                    <p:cond delay="200"/>
                                  </p:stCondLst>
                                  <p:childTnLst>
                                    <p:animMotion origin="layout" path="M 3.61111E-6 4.16146E-6 C 0.06458 0.02914 0.12934 0.05829 0.1651 0.0724 C 0.20086 0.08651 0.19357 0.08327 0.21458 0.08512 C 0.23559 0.08697 0.27517 0.08373 0.29114 0.08327 " pathEditMode="relative" rAng="0" ptsTypes="aaaa">
                                      <p:cBhvr>
                                        <p:cTn id="109" dur="1000" fill="hold"/>
                                        <p:tgtEl>
                                          <p:spTgt spid="121"/>
                                        </p:tgtEl>
                                        <p:attrNameLst>
                                          <p:attrName>ppt_x</p:attrName>
                                          <p:attrName>ppt_y</p:attrName>
                                        </p:attrNameLst>
                                      </p:cBhvr>
                                      <p:rCtr x="145" y="43"/>
                                    </p:animMotion>
                                  </p:childTnLst>
                                </p:cTn>
                              </p:par>
                              <p:par>
                                <p:cTn id="110" presetID="0" presetClass="path" presetSubtype="0" accel="50000" decel="50000" fill="hold" grpId="1" nodeType="withEffect">
                                  <p:stCondLst>
                                    <p:cond delay="200"/>
                                  </p:stCondLst>
                                  <p:childTnLst>
                                    <p:animMotion origin="layout" path="M 3.61111E-6 -0.00694 C -0.00295 -0.01203 -0.00643 -0.01758 0.02882 -0.00371 C 0.06406 0.01017 0.16753 0.06222 0.21145 0.07679 C 0.25538 0.09137 0.27534 0.08188 0.29218 0.08327 " pathEditMode="relative" rAng="0" ptsTypes="aaaa">
                                      <p:cBhvr>
                                        <p:cTn id="111" dur="1000" fill="hold"/>
                                        <p:tgtEl>
                                          <p:spTgt spid="122"/>
                                        </p:tgtEl>
                                        <p:attrNameLst>
                                          <p:attrName>ppt_x</p:attrName>
                                          <p:attrName>ppt_y</p:attrName>
                                        </p:attrNameLst>
                                      </p:cBhvr>
                                      <p:rCtr x="143" y="44"/>
                                    </p:animMotion>
                                  </p:childTnLst>
                                </p:cTn>
                              </p:par>
                              <p:par>
                                <p:cTn id="112" presetID="0" presetClass="path" presetSubtype="0" accel="50000" decel="50000" fill="hold" grpId="1" nodeType="withEffect">
                                  <p:stCondLst>
                                    <p:cond delay="400"/>
                                  </p:stCondLst>
                                  <p:childTnLst>
                                    <p:animMotion origin="layout" path="M 0.00208 0.00417 C 0.01666 -0.003 0.06336 -0.02752 0.08993 -0.04071 C 0.11649 -0.05389 0.14062 -0.06523 0.16111 -0.07448 C 0.18159 -0.08373 0.19913 -0.09299 0.21284 -0.09692 C 0.22656 -0.10085 0.2368 -0.09831 0.24305 -0.09854 " pathEditMode="relative" rAng="0" ptsTypes="aaaaa">
                                      <p:cBhvr>
                                        <p:cTn id="113" dur="1000" fill="hold"/>
                                        <p:tgtEl>
                                          <p:spTgt spid="123"/>
                                        </p:tgtEl>
                                        <p:attrNameLst>
                                          <p:attrName>ppt_x</p:attrName>
                                          <p:attrName>ppt_y</p:attrName>
                                        </p:attrNameLst>
                                      </p:cBhvr>
                                      <p:rCtr x="120" y="-53"/>
                                    </p:animMotion>
                                  </p:childTnLst>
                                </p:cTn>
                              </p:par>
                              <p:par>
                                <p:cTn id="114" presetID="0" presetClass="path" presetSubtype="0" accel="50000" decel="50000" fill="hold" grpId="1" nodeType="withEffect">
                                  <p:stCondLst>
                                    <p:cond delay="400"/>
                                  </p:stCondLst>
                                  <p:childTnLst>
                                    <p:animMotion origin="layout" path="M 3.61111E-6 -4.02036E-6 C 0.00625 0.00209 0.01267 0.00417 0.02048 0.00324 C 0.0283 0.00232 0.02743 0.00255 0.04687 -0.00624 C 0.06632 -0.01503 0.10902 -0.03423 0.13663 -0.0488 C 0.16423 -0.06338 0.19461 -0.08558 0.21267 -0.09368 C 0.23073 -0.10178 0.23836 -0.09623 0.24514 -0.09692 " pathEditMode="relative" rAng="0" ptsTypes="aaaaaa">
                                      <p:cBhvr>
                                        <p:cTn id="115" dur="1000" fill="hold"/>
                                        <p:tgtEl>
                                          <p:spTgt spid="124"/>
                                        </p:tgtEl>
                                        <p:attrNameLst>
                                          <p:attrName>ppt_x</p:attrName>
                                          <p:attrName>ppt_y</p:attrName>
                                        </p:attrNameLst>
                                      </p:cBhvr>
                                      <p:rCtr x="123" y="-49"/>
                                    </p:animMotion>
                                  </p:childTnLst>
                                </p:cTn>
                              </p:par>
                              <p:par>
                                <p:cTn id="116" presetID="0" presetClass="path" presetSubtype="0" accel="50000" decel="50000" fill="hold" grpId="1" nodeType="withEffect">
                                  <p:stCondLst>
                                    <p:cond delay="600"/>
                                  </p:stCondLst>
                                  <p:childTnLst>
                                    <p:animMotion origin="layout" path="M 0.02136 -0.02082 L 0.20695 -0.28614 " pathEditMode="relative" rAng="0" ptsTypes="AA">
                                      <p:cBhvr>
                                        <p:cTn id="117" dur="1000" fill="hold"/>
                                        <p:tgtEl>
                                          <p:spTgt spid="125"/>
                                        </p:tgtEl>
                                        <p:attrNameLst>
                                          <p:attrName>ppt_x</p:attrName>
                                          <p:attrName>ppt_y</p:attrName>
                                        </p:attrNameLst>
                                      </p:cBhvr>
                                      <p:rCtr x="93" y="-133"/>
                                    </p:animMotion>
                                  </p:childTnLst>
                                </p:cTn>
                              </p:par>
                              <p:par>
                                <p:cTn id="118" presetID="0" presetClass="path" presetSubtype="0" accel="50000" decel="50000" fill="hold" grpId="1" nodeType="withEffect">
                                  <p:stCondLst>
                                    <p:cond delay="600"/>
                                  </p:stCondLst>
                                  <p:childTnLst>
                                    <p:animMotion origin="layout" path="M 0.00937 0.00278 C 0.01823 0.0037 0.02708 0.00463 0.03333 0.00116 C 0.03958 -0.00231 0.0158 0.02637 0.0467 -0.01804 C 0.0776 -0.06245 0.14826 -0.164 0.21892 -0.26532 " pathEditMode="relative" rAng="0" ptsTypes="aaaA">
                                      <p:cBhvr>
                                        <p:cTn id="119" dur="1000" fill="hold"/>
                                        <p:tgtEl>
                                          <p:spTgt spid="126"/>
                                        </p:tgtEl>
                                        <p:attrNameLst>
                                          <p:attrName>ppt_x</p:attrName>
                                          <p:attrName>ppt_y</p:attrName>
                                        </p:attrNameLst>
                                      </p:cBhvr>
                                      <p:rCtr x="105" y="-122"/>
                                    </p:animMotion>
                                  </p:childTnLst>
                                </p:cTn>
                              </p:par>
                              <p:par>
                                <p:cTn id="120" presetID="42" presetClass="path" presetSubtype="0" accel="50000" decel="50000" fill="hold" grpId="2" nodeType="withEffect">
                                  <p:stCondLst>
                                    <p:cond delay="2000"/>
                                  </p:stCondLst>
                                  <p:childTnLst>
                                    <p:animMotion origin="layout" path="M 0.21059 -0.2873 L 0.21059 0.24543 " pathEditMode="relative" rAng="0" ptsTypes="AA">
                                      <p:cBhvr>
                                        <p:cTn id="121" dur="1000" fill="hold"/>
                                        <p:tgtEl>
                                          <p:spTgt spid="125"/>
                                        </p:tgtEl>
                                        <p:attrNameLst>
                                          <p:attrName>ppt_x</p:attrName>
                                          <p:attrName>ppt_y</p:attrName>
                                        </p:attrNameLst>
                                      </p:cBhvr>
                                      <p:rCtr x="0" y="266"/>
                                    </p:animMotion>
                                  </p:childTnLst>
                                </p:cTn>
                              </p:par>
                              <p:par>
                                <p:cTn id="122" presetID="8" presetClass="emph" presetSubtype="0" fill="hold" grpId="3" nodeType="withEffect">
                                  <p:stCondLst>
                                    <p:cond delay="2000"/>
                                  </p:stCondLst>
                                  <p:childTnLst>
                                    <p:animRot by="-86400000">
                                      <p:cBhvr>
                                        <p:cTn id="123" dur="1000" fill="hold"/>
                                        <p:tgtEl>
                                          <p:spTgt spid="125"/>
                                        </p:tgtEl>
                                        <p:attrNameLst>
                                          <p:attrName>r</p:attrName>
                                        </p:attrNameLst>
                                      </p:cBhvr>
                                    </p:animRot>
                                  </p:childTnLst>
                                </p:cTn>
                              </p:par>
                              <p:par>
                                <p:cTn id="124" presetID="42" presetClass="path" presetSubtype="0" accel="50000" decel="50000" fill="hold" grpId="2" nodeType="withEffect">
                                  <p:stCondLst>
                                    <p:cond delay="2000"/>
                                  </p:stCondLst>
                                  <p:childTnLst>
                                    <p:animMotion origin="layout" path="M 0.21892 -0.26532 L 0.21892 0.24543 " pathEditMode="relative" rAng="0" ptsTypes="AA">
                                      <p:cBhvr>
                                        <p:cTn id="125" dur="1000" fill="hold"/>
                                        <p:tgtEl>
                                          <p:spTgt spid="126"/>
                                        </p:tgtEl>
                                        <p:attrNameLst>
                                          <p:attrName>ppt_x</p:attrName>
                                          <p:attrName>ppt_y</p:attrName>
                                        </p:attrNameLst>
                                      </p:cBhvr>
                                      <p:rCtr x="0" y="255"/>
                                    </p:animMotion>
                                  </p:childTnLst>
                                </p:cTn>
                              </p:par>
                              <p:par>
                                <p:cTn id="126" presetID="8" presetClass="emph" presetSubtype="0" fill="hold" grpId="3" nodeType="withEffect">
                                  <p:stCondLst>
                                    <p:cond delay="2000"/>
                                  </p:stCondLst>
                                  <p:childTnLst>
                                    <p:animRot by="-86400000">
                                      <p:cBhvr>
                                        <p:cTn id="127" dur="1000" fill="hold"/>
                                        <p:tgtEl>
                                          <p:spTgt spid="126"/>
                                        </p:tgtEl>
                                        <p:attrNameLst>
                                          <p:attrName>r</p:attrName>
                                        </p:attrNameLst>
                                      </p:cBhvr>
                                    </p:animRot>
                                  </p:childTnLst>
                                </p:cTn>
                              </p:par>
                            </p:childTnLst>
                          </p:cTn>
                        </p:par>
                        <p:par>
                          <p:cTn id="128" fill="hold">
                            <p:stCondLst>
                              <p:cond delay="3000"/>
                            </p:stCondLst>
                            <p:childTnLst>
                              <p:par>
                                <p:cTn id="129" presetID="63" presetClass="path" presetSubtype="0" accel="50000" decel="50000" fill="hold" grpId="2" nodeType="afterEffect">
                                  <p:stCondLst>
                                    <p:cond delay="0"/>
                                  </p:stCondLst>
                                  <p:childTnLst>
                                    <p:animMotion origin="layout" path="M 0.33541 0.26764 L 0.51041 0.26764 " pathEditMode="relative" rAng="0" ptsTypes="AA">
                                      <p:cBhvr>
                                        <p:cTn id="130" dur="1000" fill="hold"/>
                                        <p:tgtEl>
                                          <p:spTgt spid="119"/>
                                        </p:tgtEl>
                                        <p:attrNameLst>
                                          <p:attrName>ppt_x</p:attrName>
                                          <p:attrName>ppt_y</p:attrName>
                                        </p:attrNameLst>
                                      </p:cBhvr>
                                      <p:rCtr x="87" y="0"/>
                                    </p:animMotion>
                                  </p:childTnLst>
                                </p:cTn>
                              </p:par>
                              <p:par>
                                <p:cTn id="131" presetID="10" presetClass="exit" presetSubtype="0" fill="hold" grpId="3" nodeType="withEffect">
                                  <p:stCondLst>
                                    <p:cond delay="500"/>
                                  </p:stCondLst>
                                  <p:childTnLst>
                                    <p:animEffect transition="out" filter="fade">
                                      <p:cBhvr>
                                        <p:cTn id="132" dur="1000"/>
                                        <p:tgtEl>
                                          <p:spTgt spid="119"/>
                                        </p:tgtEl>
                                      </p:cBhvr>
                                    </p:animEffect>
                                    <p:set>
                                      <p:cBhvr>
                                        <p:cTn id="133" dur="1" fill="hold">
                                          <p:stCondLst>
                                            <p:cond delay="999"/>
                                          </p:stCondLst>
                                        </p:cTn>
                                        <p:tgtEl>
                                          <p:spTgt spid="119"/>
                                        </p:tgtEl>
                                        <p:attrNameLst>
                                          <p:attrName>style.visibility</p:attrName>
                                        </p:attrNameLst>
                                      </p:cBhvr>
                                      <p:to>
                                        <p:strVal val="hidden"/>
                                      </p:to>
                                    </p:set>
                                  </p:childTnLst>
                                </p:cTn>
                              </p:par>
                              <p:par>
                                <p:cTn id="134" presetID="63" presetClass="path" presetSubtype="0" accel="50000" decel="50000" fill="hold" grpId="2" nodeType="withEffect">
                                  <p:stCondLst>
                                    <p:cond delay="500"/>
                                  </p:stCondLst>
                                  <p:childTnLst>
                                    <p:animMotion origin="layout" path="M 0.33611 0.26463 L 0.53541 0.26532 " pathEditMode="relative" rAng="0" ptsTypes="AA">
                                      <p:cBhvr>
                                        <p:cTn id="135" dur="1000" fill="hold"/>
                                        <p:tgtEl>
                                          <p:spTgt spid="120"/>
                                        </p:tgtEl>
                                        <p:attrNameLst>
                                          <p:attrName>ppt_x</p:attrName>
                                          <p:attrName>ppt_y</p:attrName>
                                        </p:attrNameLst>
                                      </p:cBhvr>
                                      <p:rCtr x="100" y="0"/>
                                    </p:animMotion>
                                  </p:childTnLst>
                                </p:cTn>
                              </p:par>
                              <p:par>
                                <p:cTn id="136" presetID="10" presetClass="exit" presetSubtype="0" fill="hold" grpId="3" nodeType="withEffect">
                                  <p:stCondLst>
                                    <p:cond delay="1000"/>
                                  </p:stCondLst>
                                  <p:childTnLst>
                                    <p:animEffect transition="out" filter="fade">
                                      <p:cBhvr>
                                        <p:cTn id="137" dur="1000"/>
                                        <p:tgtEl>
                                          <p:spTgt spid="120"/>
                                        </p:tgtEl>
                                      </p:cBhvr>
                                    </p:animEffect>
                                    <p:set>
                                      <p:cBhvr>
                                        <p:cTn id="138" dur="1" fill="hold">
                                          <p:stCondLst>
                                            <p:cond delay="999"/>
                                          </p:stCondLst>
                                        </p:cTn>
                                        <p:tgtEl>
                                          <p:spTgt spid="120"/>
                                        </p:tgtEl>
                                        <p:attrNameLst>
                                          <p:attrName>style.visibility</p:attrName>
                                        </p:attrNameLst>
                                      </p:cBhvr>
                                      <p:to>
                                        <p:strVal val="hidden"/>
                                      </p:to>
                                    </p:set>
                                  </p:childTnLst>
                                </p:cTn>
                              </p:par>
                              <p:par>
                                <p:cTn id="139" presetID="63" presetClass="path" presetSubtype="0" accel="50000" decel="50000" fill="hold" grpId="2" nodeType="withEffect">
                                  <p:stCondLst>
                                    <p:cond delay="1000"/>
                                  </p:stCondLst>
                                  <p:childTnLst>
                                    <p:animMotion origin="layout" path="M 0.27864 0.08142 L 0.51041 0.08304 " pathEditMode="relative" rAng="0" ptsTypes="AA">
                                      <p:cBhvr>
                                        <p:cTn id="140" dur="1000" fill="hold"/>
                                        <p:tgtEl>
                                          <p:spTgt spid="121"/>
                                        </p:tgtEl>
                                        <p:attrNameLst>
                                          <p:attrName>ppt_x</p:attrName>
                                          <p:attrName>ppt_y</p:attrName>
                                        </p:attrNameLst>
                                      </p:cBhvr>
                                      <p:rCtr x="116" y="1"/>
                                    </p:animMotion>
                                  </p:childTnLst>
                                </p:cTn>
                              </p:par>
                              <p:par>
                                <p:cTn id="141" presetID="10" presetClass="exit" presetSubtype="0" fill="hold" grpId="3" nodeType="withEffect">
                                  <p:stCondLst>
                                    <p:cond delay="1500"/>
                                  </p:stCondLst>
                                  <p:childTnLst>
                                    <p:animEffect transition="out" filter="fade">
                                      <p:cBhvr>
                                        <p:cTn id="142" dur="1000"/>
                                        <p:tgtEl>
                                          <p:spTgt spid="121"/>
                                        </p:tgtEl>
                                      </p:cBhvr>
                                    </p:animEffect>
                                    <p:set>
                                      <p:cBhvr>
                                        <p:cTn id="143" dur="1" fill="hold">
                                          <p:stCondLst>
                                            <p:cond delay="999"/>
                                          </p:stCondLst>
                                        </p:cTn>
                                        <p:tgtEl>
                                          <p:spTgt spid="121"/>
                                        </p:tgtEl>
                                        <p:attrNameLst>
                                          <p:attrName>style.visibility</p:attrName>
                                        </p:attrNameLst>
                                      </p:cBhvr>
                                      <p:to>
                                        <p:strVal val="hidden"/>
                                      </p:to>
                                    </p:set>
                                  </p:childTnLst>
                                </p:cTn>
                              </p:par>
                              <p:par>
                                <p:cTn id="144" presetID="63" presetClass="path" presetSubtype="0" accel="50000" decel="50000" fill="hold" grpId="2" nodeType="withEffect">
                                  <p:stCondLst>
                                    <p:cond delay="1500"/>
                                  </p:stCondLst>
                                  <p:childTnLst>
                                    <p:animMotion origin="layout" path="M 0.28437 0.08304 L 0.53541 0.08258 " pathEditMode="relative" rAng="0" ptsTypes="AA">
                                      <p:cBhvr>
                                        <p:cTn id="145" dur="1000" fill="hold"/>
                                        <p:tgtEl>
                                          <p:spTgt spid="122"/>
                                        </p:tgtEl>
                                        <p:attrNameLst>
                                          <p:attrName>ppt_x</p:attrName>
                                          <p:attrName>ppt_y</p:attrName>
                                        </p:attrNameLst>
                                      </p:cBhvr>
                                      <p:rCtr x="126" y="0"/>
                                    </p:animMotion>
                                  </p:childTnLst>
                                </p:cTn>
                              </p:par>
                              <p:par>
                                <p:cTn id="146" presetID="10" presetClass="exit" presetSubtype="0" fill="hold" grpId="3" nodeType="withEffect">
                                  <p:stCondLst>
                                    <p:cond delay="1900"/>
                                  </p:stCondLst>
                                  <p:childTnLst>
                                    <p:animEffect transition="out" filter="fade">
                                      <p:cBhvr>
                                        <p:cTn id="147" dur="1000"/>
                                        <p:tgtEl>
                                          <p:spTgt spid="122"/>
                                        </p:tgtEl>
                                      </p:cBhvr>
                                    </p:animEffect>
                                    <p:set>
                                      <p:cBhvr>
                                        <p:cTn id="148" dur="1" fill="hold">
                                          <p:stCondLst>
                                            <p:cond delay="999"/>
                                          </p:stCondLst>
                                        </p:cTn>
                                        <p:tgtEl>
                                          <p:spTgt spid="122"/>
                                        </p:tgtEl>
                                        <p:attrNameLst>
                                          <p:attrName>style.visibility</p:attrName>
                                        </p:attrNameLst>
                                      </p:cBhvr>
                                      <p:to>
                                        <p:strVal val="hidden"/>
                                      </p:to>
                                    </p:set>
                                  </p:childTnLst>
                                </p:cTn>
                              </p:par>
                              <p:par>
                                <p:cTn id="149" presetID="63" presetClass="path" presetSubtype="0" accel="50000" decel="50000" fill="hold" grpId="2" nodeType="withEffect">
                                  <p:stCondLst>
                                    <p:cond delay="2000"/>
                                  </p:stCondLst>
                                  <p:childTnLst>
                                    <p:animMotion origin="layout" path="M 0.24253 -0.09877 L 0.51041 -0.09877 " pathEditMode="relative" rAng="0" ptsTypes="AA">
                                      <p:cBhvr>
                                        <p:cTn id="150" dur="1000" fill="hold"/>
                                        <p:tgtEl>
                                          <p:spTgt spid="123"/>
                                        </p:tgtEl>
                                        <p:attrNameLst>
                                          <p:attrName>ppt_x</p:attrName>
                                          <p:attrName>ppt_y</p:attrName>
                                        </p:attrNameLst>
                                      </p:cBhvr>
                                      <p:rCtr x="134" y="0"/>
                                    </p:animMotion>
                                  </p:childTnLst>
                                </p:cTn>
                              </p:par>
                              <p:par>
                                <p:cTn id="151" presetID="10" presetClass="exit" presetSubtype="0" fill="hold" grpId="3" nodeType="withEffect">
                                  <p:stCondLst>
                                    <p:cond delay="2500"/>
                                  </p:stCondLst>
                                  <p:childTnLst>
                                    <p:animEffect transition="out" filter="fade">
                                      <p:cBhvr>
                                        <p:cTn id="152" dur="1000"/>
                                        <p:tgtEl>
                                          <p:spTgt spid="123"/>
                                        </p:tgtEl>
                                      </p:cBhvr>
                                    </p:animEffect>
                                    <p:set>
                                      <p:cBhvr>
                                        <p:cTn id="153" dur="1" fill="hold">
                                          <p:stCondLst>
                                            <p:cond delay="999"/>
                                          </p:stCondLst>
                                        </p:cTn>
                                        <p:tgtEl>
                                          <p:spTgt spid="123"/>
                                        </p:tgtEl>
                                        <p:attrNameLst>
                                          <p:attrName>style.visibility</p:attrName>
                                        </p:attrNameLst>
                                      </p:cBhvr>
                                      <p:to>
                                        <p:strVal val="hidden"/>
                                      </p:to>
                                    </p:set>
                                  </p:childTnLst>
                                </p:cTn>
                              </p:par>
                              <p:par>
                                <p:cTn id="154" presetID="63" presetClass="path" presetSubtype="0" accel="50000" decel="50000" fill="hold" grpId="2" nodeType="withEffect">
                                  <p:stCondLst>
                                    <p:cond delay="2500"/>
                                  </p:stCondLst>
                                  <p:childTnLst>
                                    <p:animMotion origin="layout" path="M 0.26805 -0.09861 L 0.51909 -0.09722 " pathEditMode="relative" rAng="0" ptsTypes="AA">
                                      <p:cBhvr>
                                        <p:cTn id="155" dur="1000" fill="hold"/>
                                        <p:tgtEl>
                                          <p:spTgt spid="124"/>
                                        </p:tgtEl>
                                        <p:attrNameLst>
                                          <p:attrName>ppt_x</p:attrName>
                                          <p:attrName>ppt_y</p:attrName>
                                        </p:attrNameLst>
                                      </p:cBhvr>
                                      <p:rCtr x="126" y="1"/>
                                    </p:animMotion>
                                  </p:childTnLst>
                                </p:cTn>
                              </p:par>
                              <p:par>
                                <p:cTn id="156" presetID="10" presetClass="exit" presetSubtype="0" fill="hold" grpId="3" nodeType="withEffect">
                                  <p:stCondLst>
                                    <p:cond delay="3000"/>
                                  </p:stCondLst>
                                  <p:childTnLst>
                                    <p:animEffect transition="out" filter="fade">
                                      <p:cBhvr>
                                        <p:cTn id="157" dur="1000"/>
                                        <p:tgtEl>
                                          <p:spTgt spid="124"/>
                                        </p:tgtEl>
                                      </p:cBhvr>
                                    </p:animEffect>
                                    <p:set>
                                      <p:cBhvr>
                                        <p:cTn id="158" dur="1" fill="hold">
                                          <p:stCondLst>
                                            <p:cond delay="999"/>
                                          </p:stCondLst>
                                        </p:cTn>
                                        <p:tgtEl>
                                          <p:spTgt spid="12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0" presetClass="path" presetSubtype="0" accel="50000" decel="50000" fill="hold" nodeType="clickEffect">
                                  <p:stCondLst>
                                    <p:cond delay="0"/>
                                  </p:stCondLst>
                                  <p:childTnLst>
                                    <p:animMotion origin="layout" path="M -0.02586 -0.02106 C -0.00295 -0.05416 0.08073 -0.17407 0.11181 -0.2199 C 0.14289 -0.26597 0.1507 -0.28217 0.16111 -0.29699 C 0.17153 -0.3118 0.16806 -0.30648 0.17448 -0.30833 C 0.18091 -0.31018 0.14896 -0.30833 0.19948 -0.30833 C 0.25 -0.30833 0.41997 -0.30833 0.47796 -0.30833 " pathEditMode="relative" rAng="0" ptsTypes="aaaaaa">
                                      <p:cBhvr>
                                        <p:cTn id="162" dur="1500" fill="hold"/>
                                        <p:tgtEl>
                                          <p:spTgt spid="125"/>
                                        </p:tgtEl>
                                        <p:attrNameLst>
                                          <p:attrName>ppt_x</p:attrName>
                                          <p:attrName>ppt_y</p:attrName>
                                        </p:attrNameLst>
                                      </p:cBhvr>
                                      <p:rCtr x="252" y="-145"/>
                                    </p:animMotion>
                                  </p:childTnLst>
                                </p:cTn>
                              </p:par>
                              <p:par>
                                <p:cTn id="163" presetID="10" presetClass="exit" presetSubtype="0" fill="hold" nodeType="withEffect">
                                  <p:stCondLst>
                                    <p:cond delay="1000"/>
                                  </p:stCondLst>
                                  <p:childTnLst>
                                    <p:animEffect transition="out" filter="fade">
                                      <p:cBhvr>
                                        <p:cTn id="164" dur="1000"/>
                                        <p:tgtEl>
                                          <p:spTgt spid="125"/>
                                        </p:tgtEl>
                                      </p:cBhvr>
                                    </p:animEffect>
                                    <p:set>
                                      <p:cBhvr>
                                        <p:cTn id="165" dur="1" fill="hold">
                                          <p:stCondLst>
                                            <p:cond delay="999"/>
                                          </p:stCondLst>
                                        </p:cTn>
                                        <p:tgtEl>
                                          <p:spTgt spid="125"/>
                                        </p:tgtEl>
                                        <p:attrNameLst>
                                          <p:attrName>style.visibility</p:attrName>
                                        </p:attrNameLst>
                                      </p:cBhvr>
                                      <p:to>
                                        <p:strVal val="hidden"/>
                                      </p:to>
                                    </p:set>
                                  </p:childTnLst>
                                </p:cTn>
                              </p:par>
                              <p:par>
                                <p:cTn id="166" presetID="0" presetClass="path" presetSubtype="0" accel="50000" decel="50000" fill="hold" nodeType="withEffect">
                                  <p:stCondLst>
                                    <p:cond delay="500"/>
                                  </p:stCondLst>
                                  <p:childTnLst>
                                    <p:animMotion origin="layout" path="M -5.55556E-7 -7.40741E-7 C 0.00972 0.00093 0.0184 0.00162 0.025 -0.00162 C 0.0316 -0.00486 0.02274 0.00602 0.03906 -0.01921 C 0.05538 -0.04444 0.09583 -0.11042 0.12274 -0.15208 C 0.14965 -0.19352 0.17934 -0.24745 0.20104 -0.27014 C 0.22257 -0.29259 0.20556 -0.28518 0.25208 -0.28796 C 0.29861 -0.29074 0.43281 -0.2875 0.48038 -0.2875 " pathEditMode="relative" rAng="0" ptsTypes="aaaaaaa">
                                      <p:cBhvr>
                                        <p:cTn id="167" dur="1500" fill="hold"/>
                                        <p:tgtEl>
                                          <p:spTgt spid="126"/>
                                        </p:tgtEl>
                                        <p:attrNameLst>
                                          <p:attrName>ppt_x</p:attrName>
                                          <p:attrName>ppt_y</p:attrName>
                                        </p:attrNameLst>
                                      </p:cBhvr>
                                      <p:rCtr x="240" y="-143"/>
                                    </p:animMotion>
                                  </p:childTnLst>
                                </p:cTn>
                              </p:par>
                              <p:par>
                                <p:cTn id="168" presetID="10" presetClass="exit" presetSubtype="0" fill="hold" nodeType="withEffect">
                                  <p:stCondLst>
                                    <p:cond delay="1500"/>
                                  </p:stCondLst>
                                  <p:childTnLst>
                                    <p:animEffect transition="out" filter="fade">
                                      <p:cBhvr>
                                        <p:cTn id="169" dur="1000"/>
                                        <p:tgtEl>
                                          <p:spTgt spid="126"/>
                                        </p:tgtEl>
                                      </p:cBhvr>
                                    </p:animEffect>
                                    <p:set>
                                      <p:cBhvr>
                                        <p:cTn id="170" dur="1" fill="hold">
                                          <p:stCondLst>
                                            <p:cond delay="999"/>
                                          </p:stCondLst>
                                        </p:cTn>
                                        <p:tgtEl>
                                          <p:spTgt spid="126"/>
                                        </p:tgtEl>
                                        <p:attrNameLst>
                                          <p:attrName>style.visibility</p:attrName>
                                        </p:attrNameLst>
                                      </p:cBhvr>
                                      <p:to>
                                        <p:strVal val="hidden"/>
                                      </p:to>
                                    </p:set>
                                  </p:childTnLst>
                                </p:cTn>
                              </p:par>
                              <p:par>
                                <p:cTn id="171" presetID="1" presetClass="entr" presetSubtype="0" fill="hold" grpId="0" nodeType="withEffect">
                                  <p:stCondLst>
                                    <p:cond delay="0"/>
                                  </p:stCondLst>
                                  <p:childTnLst>
                                    <p:set>
                                      <p:cBhvr>
                                        <p:cTn id="172" dur="1" fill="hold">
                                          <p:stCondLst>
                                            <p:cond delay="0"/>
                                          </p:stCondLst>
                                        </p:cTn>
                                        <p:tgtEl>
                                          <p:spTgt spid="4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9" grpId="1" animBg="1"/>
      <p:bldP spid="119" grpId="2" animBg="1"/>
      <p:bldP spid="119" grpId="3" animBg="1"/>
      <p:bldP spid="119" grpId="4" animBg="1"/>
      <p:bldP spid="120" grpId="0" animBg="1"/>
      <p:bldP spid="120" grpId="1" animBg="1"/>
      <p:bldP spid="120" grpId="2" animBg="1"/>
      <p:bldP spid="120" grpId="3" animBg="1"/>
      <p:bldP spid="120" grpId="4" animBg="1"/>
      <p:bldP spid="121" grpId="0" animBg="1"/>
      <p:bldP spid="121" grpId="1" animBg="1"/>
      <p:bldP spid="121" grpId="2" animBg="1"/>
      <p:bldP spid="121" grpId="3" animBg="1"/>
      <p:bldP spid="121" grpId="4" animBg="1"/>
      <p:bldP spid="122" grpId="0" animBg="1"/>
      <p:bldP spid="122" grpId="1" animBg="1"/>
      <p:bldP spid="122" grpId="2" animBg="1"/>
      <p:bldP spid="122" grpId="3" animBg="1"/>
      <p:bldP spid="122" grpId="4" animBg="1"/>
      <p:bldP spid="123" grpId="0" animBg="1"/>
      <p:bldP spid="123" grpId="1" animBg="1"/>
      <p:bldP spid="123" grpId="2" animBg="1"/>
      <p:bldP spid="123" grpId="3" animBg="1"/>
      <p:bldP spid="123" grpId="4" animBg="1"/>
      <p:bldP spid="124" grpId="0" animBg="1"/>
      <p:bldP spid="124" grpId="1" animBg="1"/>
      <p:bldP spid="124" grpId="2" animBg="1"/>
      <p:bldP spid="124" grpId="3" animBg="1"/>
      <p:bldP spid="124" grpId="4" animBg="1"/>
      <p:bldP spid="125" grpId="0" animBg="1"/>
      <p:bldP spid="125" grpId="1" animBg="1"/>
      <p:bldP spid="125" grpId="2" animBg="1"/>
      <p:bldP spid="125" grpId="3" animBg="1"/>
      <p:bldP spid="125" grpId="4" animBg="1"/>
      <p:bldP spid="126" grpId="0" animBg="1"/>
      <p:bldP spid="126" grpId="1" animBg="1"/>
      <p:bldP spid="126" grpId="2" animBg="1"/>
      <p:bldP spid="126" grpId="3" animBg="1"/>
      <p:bldP spid="126" grpId="4" animBg="1"/>
      <p:bldP spid="131" grpId="0"/>
      <p:bldP spid="132" grpId="0"/>
      <p:bldP spid="133" grpId="0"/>
      <p:bldP spid="134" grpId="0"/>
      <p:bldP spid="135" grpId="0"/>
      <p:bldP spid="41"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5" name="内容占位符 4"/>
          <p:cNvSpPr>
            <a:spLocks noGrp="1"/>
          </p:cNvSpPr>
          <p:nvPr>
            <p:ph sz="quarter" idx="1"/>
          </p:nvPr>
        </p:nvSpPr>
        <p:spPr/>
        <p:txBody>
          <a:bodyPr/>
          <a:lstStyle/>
          <a:p>
            <a:r>
              <a:rPr kumimoji="1" lang="zh-CN" altLang="en-US" dirty="0" smtClean="0"/>
              <a:t>目标：设计合理的流量控制机制，使的网络资源得到更合理的分配，同时优化期限和流完成时间</a:t>
            </a:r>
          </a:p>
          <a:p>
            <a:r>
              <a:rPr kumimoji="1" lang="zh-CN" altLang="en-US" dirty="0" smtClean="0"/>
              <a:t>方法</a:t>
            </a:r>
          </a:p>
          <a:p>
            <a:pPr lvl="1"/>
            <a:r>
              <a:rPr kumimoji="1" lang="zh-CN" altLang="en-US" dirty="0" smtClean="0"/>
              <a:t>改进</a:t>
            </a:r>
            <a:r>
              <a:rPr kumimoji="1" lang="en-US" altLang="zh-CN" dirty="0" smtClean="0"/>
              <a:t>TCP</a:t>
            </a:r>
            <a:r>
              <a:rPr kumimoji="1" lang="zh-CN" altLang="en-US" dirty="0" smtClean="0"/>
              <a:t>滑动窗口机制</a:t>
            </a:r>
          </a:p>
          <a:p>
            <a:pPr lvl="1"/>
            <a:r>
              <a:rPr kumimoji="1" lang="zh-CN" altLang="en-US" dirty="0" smtClean="0"/>
              <a:t>引入流持续时间到窗口变化函数中</a:t>
            </a:r>
          </a:p>
          <a:p>
            <a:pPr lvl="1"/>
            <a:r>
              <a:rPr kumimoji="1" lang="zh-CN" altLang="en-US" dirty="0" smtClean="0"/>
              <a:t>同时考虑网络拥塞程度和带宽的关系</a:t>
            </a:r>
          </a:p>
          <a:p>
            <a:r>
              <a:rPr kumimoji="1" lang="zh-CN" altLang="en-US" dirty="0" smtClean="0"/>
              <a:t>优势</a:t>
            </a:r>
          </a:p>
          <a:p>
            <a:pPr lvl="1"/>
            <a:r>
              <a:rPr kumimoji="1" lang="zh-CN" altLang="en-US" dirty="0" smtClean="0"/>
              <a:t>只改进滑动窗口机制，简单，易于部署</a:t>
            </a:r>
          </a:p>
          <a:p>
            <a:pPr lvl="1"/>
            <a:r>
              <a:rPr kumimoji="1" lang="zh-CN" altLang="en-US" dirty="0" smtClean="0"/>
              <a:t>引入流持续时间在窗口的变化过程中，同时可以优化有期限的流和流完成时间</a:t>
            </a:r>
          </a:p>
          <a:p>
            <a:pPr lvl="1"/>
            <a:r>
              <a:rPr kumimoji="1" lang="zh-CN" altLang="en-US" dirty="0" smtClean="0"/>
              <a:t>同时考虑网络拥塞程度和带宽的关系，重度拥塞的网络条件下，方法依然有效</a:t>
            </a:r>
          </a:p>
        </p:txBody>
      </p:sp>
    </p:spTree>
    <p:extLst>
      <p:ext uri="{BB962C8B-B14F-4D97-AF65-F5344CB8AC3E}">
        <p14:creationId xmlns:p14="http://schemas.microsoft.com/office/powerpoint/2010/main" val="1145336947"/>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kumimoji="1" lang="en-US" altLang="zh-CN" dirty="0" smtClean="0"/>
                  <a:t>FDRC</a:t>
                </a:r>
                <a:r>
                  <a:rPr kumimoji="1" lang="zh-CN" altLang="en-US" dirty="0" smtClean="0"/>
                  <a:t>－基于流持续时间的网络拥塞控制机制</a:t>
                </a:r>
              </a:p>
              <a:p>
                <a:pPr lvl="1"/>
                <a:r>
                  <a:rPr kumimoji="1" lang="zh-CN" altLang="en-US" dirty="0" smtClean="0"/>
                  <a:t>计算拥塞控制因子</a:t>
                </a:r>
              </a:p>
              <a:p>
                <a:pPr marL="685800" lvl="2" indent="0">
                  <a:buNone/>
                </a:pPr>
                <a:r>
                  <a:rPr kumimoji="1" lang="en-US" altLang="zh-CN" sz="1800" dirty="0" err="1"/>
                  <a:t>durtime</a:t>
                </a:r>
                <a:r>
                  <a:rPr kumimoji="1" lang="en-US" altLang="zh-CN" sz="1800" dirty="0"/>
                  <a:t>=</a:t>
                </a:r>
                <a:r>
                  <a:rPr kumimoji="1" lang="en-US" altLang="zh-CN" sz="1800" dirty="0" err="1"/>
                  <a:t>time_now-time_start</a:t>
                </a:r>
                <a:endParaRPr kumimoji="1" lang="zh-CN" altLang="en-US" sz="1800" dirty="0"/>
              </a:p>
              <a:p>
                <a:pPr marL="685800" lvl="2" indent="0">
                  <a:buNone/>
                </a:pPr>
                <a:r>
                  <a:rPr kumimoji="1" lang="en-US" altLang="zh-CN" sz="1800" b="1" dirty="0"/>
                  <a:t>if</a:t>
                </a:r>
                <a:r>
                  <a:rPr kumimoji="1" lang="zh-CN" altLang="en-US" sz="1800" dirty="0"/>
                  <a:t> </a:t>
                </a:r>
                <a:r>
                  <a:rPr kumimoji="1" lang="en-US" altLang="zh-CN" sz="1800" dirty="0" err="1"/>
                  <a:t>durtime</a:t>
                </a:r>
                <a:r>
                  <a:rPr kumimoji="1" lang="en-US" altLang="zh-CN" sz="1800" dirty="0"/>
                  <a:t>&lt;</a:t>
                </a:r>
                <a:r>
                  <a:rPr kumimoji="1" lang="en-US" altLang="zh-CN" sz="1800" dirty="0" err="1"/>
                  <a:t>threshold_tight</a:t>
                </a:r>
                <a:r>
                  <a:rPr kumimoji="1" lang="zh-CN" altLang="en-US" sz="1800" dirty="0"/>
                  <a:t> </a:t>
                </a:r>
                <a:r>
                  <a:rPr kumimoji="1" lang="en-US" altLang="zh-CN" sz="1800" b="1" dirty="0"/>
                  <a:t>then</a:t>
                </a:r>
                <a:endParaRPr kumimoji="1" lang="zh-CN" altLang="en-US" sz="1800" b="1" dirty="0"/>
              </a:p>
              <a:p>
                <a:pPr marL="685800" lvl="2" indent="0">
                  <a:buNone/>
                </a:pPr>
                <a:r>
                  <a:rPr kumimoji="1" lang="zh-CN" altLang="en-US" sz="1800" dirty="0"/>
                  <a:t>	  </a:t>
                </a:r>
                <a:r>
                  <a:rPr kumimoji="1" lang="en-US" altLang="zh-CN" sz="1800" dirty="0"/>
                  <a:t>d=DMIN</a:t>
                </a:r>
                <a:endParaRPr kumimoji="1" lang="zh-CN" altLang="en-US" sz="1800" dirty="0"/>
              </a:p>
              <a:p>
                <a:pPr marL="685800" lvl="2" indent="0">
                  <a:buNone/>
                </a:pPr>
                <a:r>
                  <a:rPr kumimoji="1" lang="en-US" altLang="zh-CN" sz="1800" b="1" dirty="0"/>
                  <a:t>else</a:t>
                </a:r>
                <a:r>
                  <a:rPr kumimoji="1" lang="zh-CN" altLang="en-US" sz="1800" b="1" dirty="0"/>
                  <a:t> </a:t>
                </a:r>
                <a:r>
                  <a:rPr kumimoji="1" lang="en-US" altLang="zh-CN" sz="1800" b="1" dirty="0"/>
                  <a:t>if</a:t>
                </a:r>
                <a:r>
                  <a:rPr kumimoji="1" lang="zh-CN" altLang="en-US" sz="1800" b="1" dirty="0"/>
                  <a:t> </a:t>
                </a:r>
                <a:r>
                  <a:rPr kumimoji="1" lang="en-US" altLang="zh-CN" sz="1800" dirty="0" err="1"/>
                  <a:t>durtime</a:t>
                </a:r>
                <a:r>
                  <a:rPr kumimoji="1" lang="zh-CN" altLang="en-US" sz="1800" dirty="0"/>
                  <a:t> </a:t>
                </a:r>
                <a:r>
                  <a:rPr kumimoji="1" lang="en-US" altLang="zh-CN" sz="1800" dirty="0"/>
                  <a:t>&gt;=</a:t>
                </a:r>
                <a:r>
                  <a:rPr kumimoji="1" lang="zh-CN" altLang="en-US" sz="1800" dirty="0"/>
                  <a:t> </a:t>
                </a:r>
                <a:r>
                  <a:rPr kumimoji="1" lang="en-US" altLang="zh-CN" sz="1800" dirty="0" err="1"/>
                  <a:t>threshold_lax</a:t>
                </a:r>
                <a:r>
                  <a:rPr kumimoji="1" lang="zh-CN" altLang="en-US" sz="1800" dirty="0"/>
                  <a:t> </a:t>
                </a:r>
                <a:r>
                  <a:rPr kumimoji="1" lang="en-US" altLang="zh-CN" sz="1800" b="1" dirty="0"/>
                  <a:t>then</a:t>
                </a:r>
                <a:endParaRPr kumimoji="1" lang="zh-CN" altLang="en-US" sz="1800" b="1" dirty="0"/>
              </a:p>
              <a:p>
                <a:pPr marL="685800" lvl="2" indent="0">
                  <a:buNone/>
                </a:pPr>
                <a:r>
                  <a:rPr kumimoji="1" lang="zh-CN" altLang="en-US" sz="1800" dirty="0"/>
                  <a:t>	  </a:t>
                </a:r>
                <a:r>
                  <a:rPr kumimoji="1" lang="en-US" altLang="zh-CN" sz="1800" dirty="0"/>
                  <a:t>d=DMAX</a:t>
                </a:r>
                <a:endParaRPr kumimoji="1" lang="zh-CN" altLang="en-US" sz="1800" dirty="0"/>
              </a:p>
              <a:p>
                <a:pPr marL="685800" lvl="2" indent="0">
                  <a:buNone/>
                </a:pPr>
                <a:r>
                  <a:rPr kumimoji="1" lang="en-US" altLang="zh-CN" sz="1800" b="1" dirty="0"/>
                  <a:t>else</a:t>
                </a:r>
                <a:r>
                  <a:rPr kumimoji="1" lang="zh-CN" altLang="en-US" sz="1800" dirty="0"/>
                  <a:t> </a:t>
                </a:r>
                <a:r>
                  <a:rPr kumimoji="1" lang="en-US" altLang="zh-CN" sz="1800" dirty="0"/>
                  <a:t>d=DMIN+</a:t>
                </a:r>
                <a14:m>
                  <m:oMath xmlns:m="http://schemas.openxmlformats.org/officeDocument/2006/math">
                    <m:f>
                      <m:fPr>
                        <m:ctrlPr>
                          <a:rPr kumimoji="1" lang="bg-BG" altLang="zh-CN" sz="1800" i="1">
                            <a:latin typeface="Cambria Math" charset="0"/>
                          </a:rPr>
                        </m:ctrlPr>
                      </m:fPr>
                      <m:num>
                        <m:r>
                          <a:rPr kumimoji="1" lang="en-US" altLang="zh-CN" sz="1800" i="1">
                            <a:latin typeface="Cambria Math" charset="0"/>
                          </a:rPr>
                          <m:t>(</m:t>
                        </m:r>
                        <m:r>
                          <m:rPr>
                            <m:nor/>
                          </m:rPr>
                          <a:rPr kumimoji="1" lang="en-US" altLang="zh-CN" sz="1800" dirty="0"/>
                          <m:t>durtime</m:t>
                        </m:r>
                        <m:r>
                          <m:rPr>
                            <m:nor/>
                          </m:rPr>
                          <a:rPr kumimoji="1" lang="en-US" altLang="zh-CN" sz="1800" dirty="0"/>
                          <m:t>−</m:t>
                        </m:r>
                        <m:r>
                          <m:rPr>
                            <m:nor/>
                          </m:rPr>
                          <a:rPr kumimoji="1" lang="en-US" altLang="zh-CN" sz="1800" dirty="0"/>
                          <m:t>threshold</m:t>
                        </m:r>
                        <m:r>
                          <m:rPr>
                            <m:nor/>
                          </m:rPr>
                          <a:rPr kumimoji="1" lang="en-US" altLang="zh-CN" sz="1800" dirty="0"/>
                          <m:t>_</m:t>
                        </m:r>
                        <m:r>
                          <m:rPr>
                            <m:nor/>
                          </m:rPr>
                          <a:rPr kumimoji="1" lang="en-US" altLang="zh-CN" sz="1800" dirty="0"/>
                          <m:t>tight</m:t>
                        </m:r>
                        <m:r>
                          <m:rPr>
                            <m:nor/>
                          </m:rPr>
                          <a:rPr kumimoji="1" lang="en-US" altLang="zh-CN" sz="1800" dirty="0"/>
                          <m:t>)</m:t>
                        </m:r>
                        <m:r>
                          <m:rPr>
                            <m:nor/>
                          </m:rPr>
                          <a:rPr kumimoji="1" lang="zh-CN" altLang="en-US" sz="1800" dirty="0"/>
                          <m:t>∗</m:t>
                        </m:r>
                        <m:r>
                          <m:rPr>
                            <m:nor/>
                          </m:rPr>
                          <a:rPr kumimoji="1" lang="en-US" altLang="zh-CN" sz="1800" dirty="0"/>
                          <m:t>(</m:t>
                        </m:r>
                        <m:r>
                          <m:rPr>
                            <m:nor/>
                          </m:rPr>
                          <a:rPr kumimoji="1" lang="en-US" altLang="zh-CN" sz="1800" dirty="0"/>
                          <m:t>DMAX</m:t>
                        </m:r>
                        <m:r>
                          <m:rPr>
                            <m:nor/>
                          </m:rPr>
                          <a:rPr kumimoji="1" lang="en-US" altLang="zh-CN" sz="1800" dirty="0"/>
                          <m:t>−</m:t>
                        </m:r>
                        <m:r>
                          <m:rPr>
                            <m:nor/>
                          </m:rPr>
                          <a:rPr kumimoji="1" lang="en-US" altLang="zh-CN" sz="1800" dirty="0"/>
                          <m:t>DMIN</m:t>
                        </m:r>
                        <m:r>
                          <m:rPr>
                            <m:nor/>
                          </m:rPr>
                          <a:rPr kumimoji="1" lang="en-US" altLang="zh-CN" sz="1800" dirty="0"/>
                          <m:t>)</m:t>
                        </m:r>
                      </m:num>
                      <m:den>
                        <m:r>
                          <m:rPr>
                            <m:nor/>
                          </m:rPr>
                          <a:rPr kumimoji="1" lang="en-US" altLang="zh-CN" sz="1800" dirty="0"/>
                          <m:t>threshold</m:t>
                        </m:r>
                        <m:r>
                          <m:rPr>
                            <m:nor/>
                          </m:rPr>
                          <a:rPr kumimoji="1" lang="en-US" altLang="zh-CN" sz="1800" dirty="0"/>
                          <m:t>_</m:t>
                        </m:r>
                        <m:r>
                          <m:rPr>
                            <m:nor/>
                          </m:rPr>
                          <a:rPr kumimoji="1" lang="en-US" altLang="zh-CN" sz="1800" dirty="0"/>
                          <m:t>lax</m:t>
                        </m:r>
                        <m:r>
                          <a:rPr kumimoji="1" lang="en-US" altLang="zh-CN" sz="1800" i="1" dirty="0">
                            <a:latin typeface="Cambria Math" charset="0"/>
                          </a:rPr>
                          <m:t>−</m:t>
                        </m:r>
                        <m:r>
                          <m:rPr>
                            <m:nor/>
                          </m:rPr>
                          <a:rPr kumimoji="1" lang="en-US" altLang="zh-CN" sz="1800" dirty="0"/>
                          <m:t>threshold</m:t>
                        </m:r>
                        <m:r>
                          <m:rPr>
                            <m:nor/>
                          </m:rPr>
                          <a:rPr kumimoji="1" lang="en-US" altLang="zh-CN" sz="1800" dirty="0"/>
                          <m:t>_</m:t>
                        </m:r>
                        <m:r>
                          <m:rPr>
                            <m:nor/>
                          </m:rPr>
                          <a:rPr kumimoji="1" lang="en-US" altLang="zh-CN" sz="1800" dirty="0"/>
                          <m:t>tight</m:t>
                        </m:r>
                      </m:den>
                    </m:f>
                  </m:oMath>
                </a14:m>
                <a:endParaRPr kumimoji="1" lang="zh-CN" altLang="en-US" dirty="0" smtClean="0"/>
              </a:p>
              <a:p>
                <a:pPr lvl="1"/>
                <a:r>
                  <a:rPr kumimoji="1" lang="zh-CN" altLang="en-US" dirty="0"/>
                  <a:t>计算滑动</a:t>
                </a:r>
                <a:r>
                  <a:rPr kumimoji="1" lang="zh-CN" altLang="en-US" dirty="0" smtClean="0"/>
                  <a:t>窗口</a:t>
                </a:r>
              </a:p>
              <a:p>
                <a:pPr marL="685800" lvl="2" indent="0">
                  <a:buNone/>
                </a:pPr>
                <a:r>
                  <a:rPr kumimoji="1" lang="en-US" altLang="zh-CN" dirty="0" smtClean="0"/>
                  <a:t>a=(1-g)</a:t>
                </a:r>
                <a:r>
                  <a:rPr kumimoji="1" lang="zh-CN" altLang="en-US" dirty="0" smtClean="0"/>
                  <a:t>*</a:t>
                </a:r>
                <a:r>
                  <a:rPr kumimoji="1" lang="en-US" altLang="zh-CN" dirty="0" err="1" smtClean="0"/>
                  <a:t>a+g</a:t>
                </a:r>
                <a:r>
                  <a:rPr kumimoji="1" lang="zh-CN" altLang="en-US" dirty="0" smtClean="0"/>
                  <a:t>*</a:t>
                </a:r>
                <a:r>
                  <a:rPr kumimoji="1" lang="en-US" altLang="zh-CN" dirty="0" smtClean="0"/>
                  <a:t>F,</a:t>
                </a:r>
                <a:r>
                  <a:rPr kumimoji="1" lang="zh-CN" altLang="en-US" dirty="0" smtClean="0"/>
                  <a:t> </a:t>
                </a:r>
                <a:r>
                  <a:rPr kumimoji="1" lang="en-US" altLang="zh-CN" dirty="0" smtClean="0"/>
                  <a:t>f=a</a:t>
                </a:r>
                <a:r>
                  <a:rPr kumimoji="1" lang="zh-CN" altLang="en-US" dirty="0" smtClean="0"/>
                  <a:t>*</a:t>
                </a:r>
                <a:r>
                  <a:rPr kumimoji="1" lang="en-US" altLang="zh-CN" dirty="0" smtClean="0"/>
                  <a:t>d</a:t>
                </a:r>
                <a:endParaRPr kumimoji="1" lang="zh-CN" altLang="en-US" dirty="0" smtClean="0"/>
              </a:p>
              <a:p>
                <a:pPr marL="685800" lvl="2"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2"/>
                <a:stretch>
                  <a:fillRect l="-352" t="-122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553022" y="5511693"/>
            <a:ext cx="2816987" cy="734124"/>
          </a:xfrm>
          <a:prstGeom prst="rect">
            <a:avLst/>
          </a:prstGeom>
        </p:spPr>
      </p:pic>
    </p:spTree>
    <p:extLst>
      <p:ext uri="{BB962C8B-B14F-4D97-AF65-F5344CB8AC3E}">
        <p14:creationId xmlns:p14="http://schemas.microsoft.com/office/powerpoint/2010/main" val="1328193944"/>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为</a:t>
            </a:r>
            <a:r>
              <a:rPr kumimoji="1" lang="en-US" altLang="zh-CN" dirty="0" smtClean="0"/>
              <a:t>FDRC</a:t>
            </a:r>
            <a:r>
              <a:rPr kumimoji="1" lang="zh-CN" altLang="en-US" dirty="0" smtClean="0"/>
              <a:t>建立</a:t>
            </a:r>
            <a:r>
              <a:rPr kumimoji="1" lang="en-US" altLang="zh-CN" dirty="0" smtClean="0"/>
              <a:t>fluid</a:t>
            </a:r>
            <a:r>
              <a:rPr kumimoji="1" lang="zh-CN" altLang="en-US" dirty="0" smtClean="0"/>
              <a:t> 模型如下</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smtClean="0"/>
          </a:p>
          <a:p>
            <a:r>
              <a:rPr kumimoji="1" lang="zh-CN" altLang="en-US" dirty="0" smtClean="0"/>
              <a:t>如何设置参数</a:t>
            </a:r>
            <a:endParaRPr kumimoji="1" lang="zh-CN" altLang="en-US" dirty="0"/>
          </a:p>
        </p:txBody>
      </p:sp>
      <p:pic>
        <p:nvPicPr>
          <p:cNvPr id="4" name="图片 3"/>
          <p:cNvPicPr>
            <a:picLocks noChangeAspect="1"/>
          </p:cNvPicPr>
          <p:nvPr/>
        </p:nvPicPr>
        <p:blipFill>
          <a:blip r:embed="rId2"/>
          <a:stretch>
            <a:fillRect/>
          </a:stretch>
        </p:blipFill>
        <p:spPr>
          <a:xfrm>
            <a:off x="2657852" y="1862487"/>
            <a:ext cx="5638907" cy="2755213"/>
          </a:xfrm>
          <a:prstGeom prst="rect">
            <a:avLst/>
          </a:prstGeom>
        </p:spPr>
      </p:pic>
      <p:pic>
        <p:nvPicPr>
          <p:cNvPr id="6" name="图片 5"/>
          <p:cNvPicPr>
            <a:picLocks noChangeAspect="1"/>
          </p:cNvPicPr>
          <p:nvPr/>
        </p:nvPicPr>
        <p:blipFill>
          <a:blip r:embed="rId3"/>
          <a:stretch>
            <a:fillRect/>
          </a:stretch>
        </p:blipFill>
        <p:spPr>
          <a:xfrm>
            <a:off x="3009038" y="5550869"/>
            <a:ext cx="5132739" cy="1015110"/>
          </a:xfrm>
          <a:prstGeom prst="rect">
            <a:avLst/>
          </a:prstGeom>
        </p:spPr>
      </p:pic>
    </p:spTree>
    <p:extLst>
      <p:ext uri="{BB962C8B-B14F-4D97-AF65-F5344CB8AC3E}">
        <p14:creationId xmlns:p14="http://schemas.microsoft.com/office/powerpoint/2010/main" val="1313986754"/>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研究背景和意义</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a:t>
            </a:r>
          </a:p>
          <a:p>
            <a:pPr marL="539353" indent="-457200">
              <a:buFont typeface="Wingdings" charset="2"/>
              <a:buChar char="n"/>
            </a:pPr>
            <a:r>
              <a:rPr lang="zh-CN" altLang="en-US" sz="3200" dirty="0"/>
              <a:t>研究意义和研究方向</a:t>
            </a:r>
          </a:p>
          <a:p>
            <a:pPr marL="539353" indent="-457200">
              <a:buFont typeface="Wingdings" charset="2"/>
              <a:buChar char="n"/>
            </a:pPr>
            <a:r>
              <a:rPr lang="zh-CN" altLang="en-US" sz="3200" dirty="0"/>
              <a:t>主要工作</a:t>
            </a:r>
          </a:p>
          <a:p>
            <a:pPr marL="539353" indent="-457200">
              <a:buFont typeface="Wingdings" charset="2"/>
              <a:buChar char="n"/>
            </a:pPr>
            <a:r>
              <a:rPr lang="zh-CN" altLang="en-US" sz="3200" dirty="0"/>
              <a:t>工作框架</a:t>
            </a:r>
            <a:endParaRPr lang="en-US" altLang="zh-CN" sz="3200" dirty="0"/>
          </a:p>
        </p:txBody>
      </p:sp>
    </p:spTree>
    <p:extLst>
      <p:ext uri="{BB962C8B-B14F-4D97-AF65-F5344CB8AC3E}">
        <p14:creationId xmlns:p14="http://schemas.microsoft.com/office/powerpoint/2010/main" val="1875335928"/>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FDRC</a:t>
            </a:r>
            <a:r>
              <a:rPr kumimoji="1" lang="zh-CN" altLang="en-US" dirty="0" smtClean="0"/>
              <a:t> 可对有期限的流和无期限的流同时优化</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r>
              <a:rPr kumimoji="1" lang="zh-CN" altLang="en-US" dirty="0" smtClean="0"/>
              <a:t>使用真实数据中心了流量进行测试，拓扑如下</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a:p>
        </p:txBody>
      </p:sp>
      <p:pic>
        <p:nvPicPr>
          <p:cNvPr id="4" name="图片 3"/>
          <p:cNvPicPr>
            <a:picLocks noChangeAspect="1"/>
          </p:cNvPicPr>
          <p:nvPr/>
        </p:nvPicPr>
        <p:blipFill>
          <a:blip r:embed="rId2"/>
          <a:stretch>
            <a:fillRect/>
          </a:stretch>
        </p:blipFill>
        <p:spPr>
          <a:xfrm>
            <a:off x="1991663" y="1776512"/>
            <a:ext cx="8325232" cy="2640506"/>
          </a:xfrm>
          <a:prstGeom prst="rect">
            <a:avLst/>
          </a:prstGeom>
        </p:spPr>
      </p:pic>
      <p:pic>
        <p:nvPicPr>
          <p:cNvPr id="5" name="图片 4"/>
          <p:cNvPicPr>
            <a:picLocks noChangeAspect="1"/>
          </p:cNvPicPr>
          <p:nvPr/>
        </p:nvPicPr>
        <p:blipFill>
          <a:blip r:embed="rId3"/>
          <a:stretch>
            <a:fillRect/>
          </a:stretch>
        </p:blipFill>
        <p:spPr>
          <a:xfrm>
            <a:off x="3627248" y="4888749"/>
            <a:ext cx="5054062" cy="1830605"/>
          </a:xfrm>
          <a:prstGeom prst="rect">
            <a:avLst/>
          </a:prstGeom>
        </p:spPr>
      </p:pic>
    </p:spTree>
    <p:extLst>
      <p:ext uri="{BB962C8B-B14F-4D97-AF65-F5344CB8AC3E}">
        <p14:creationId xmlns:p14="http://schemas.microsoft.com/office/powerpoint/2010/main" val="547547519"/>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660271" y="1221702"/>
            <a:ext cx="8988017" cy="2435899"/>
          </a:xfrm>
          <a:prstGeom prst="rect">
            <a:avLst/>
          </a:prstGeom>
        </p:spPr>
      </p:pic>
      <p:pic>
        <p:nvPicPr>
          <p:cNvPr id="6" name="图片 5"/>
          <p:cNvPicPr>
            <a:picLocks noChangeAspect="1"/>
          </p:cNvPicPr>
          <p:nvPr/>
        </p:nvPicPr>
        <p:blipFill>
          <a:blip r:embed="rId3"/>
          <a:stretch>
            <a:fillRect/>
          </a:stretch>
        </p:blipFill>
        <p:spPr>
          <a:xfrm>
            <a:off x="1661662" y="3657601"/>
            <a:ext cx="8817429" cy="2373923"/>
          </a:xfrm>
          <a:prstGeom prst="rect">
            <a:avLst/>
          </a:prstGeom>
        </p:spPr>
      </p:pic>
    </p:spTree>
    <p:extLst>
      <p:ext uri="{BB962C8B-B14F-4D97-AF65-F5344CB8AC3E}">
        <p14:creationId xmlns:p14="http://schemas.microsoft.com/office/powerpoint/2010/main" val="10971844"/>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pic>
        <p:nvPicPr>
          <p:cNvPr id="4" name="内容占位符 3"/>
          <p:cNvPicPr>
            <a:picLocks noGrp="1" noChangeAspect="1"/>
          </p:cNvPicPr>
          <p:nvPr>
            <p:ph sz="quarter" idx="1"/>
          </p:nvPr>
        </p:nvPicPr>
        <p:blipFill>
          <a:blip r:embed="rId2"/>
          <a:stretch>
            <a:fillRect/>
          </a:stretch>
        </p:blipFill>
        <p:spPr>
          <a:xfrm>
            <a:off x="1829470" y="1115769"/>
            <a:ext cx="8265763" cy="2819082"/>
          </a:xfrm>
          <a:prstGeom prst="rect">
            <a:avLst/>
          </a:prstGeom>
        </p:spPr>
      </p:pic>
      <p:pic>
        <p:nvPicPr>
          <p:cNvPr id="5" name="图片 4"/>
          <p:cNvPicPr>
            <a:picLocks noChangeAspect="1"/>
          </p:cNvPicPr>
          <p:nvPr/>
        </p:nvPicPr>
        <p:blipFill>
          <a:blip r:embed="rId3"/>
          <a:stretch>
            <a:fillRect/>
          </a:stretch>
        </p:blipFill>
        <p:spPr>
          <a:xfrm>
            <a:off x="1760119" y="3415967"/>
            <a:ext cx="8718972" cy="3056588"/>
          </a:xfrm>
          <a:prstGeom prst="rect">
            <a:avLst/>
          </a:prstGeom>
        </p:spPr>
      </p:pic>
    </p:spTree>
    <p:extLst>
      <p:ext uri="{BB962C8B-B14F-4D97-AF65-F5344CB8AC3E}">
        <p14:creationId xmlns:p14="http://schemas.microsoft.com/office/powerpoint/2010/main" val="1173069030"/>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pic>
        <p:nvPicPr>
          <p:cNvPr id="4" name="内容占位符 3"/>
          <p:cNvPicPr>
            <a:picLocks noGrp="1" noChangeAspect="1"/>
          </p:cNvPicPr>
          <p:nvPr>
            <p:ph sz="quarter" idx="1"/>
          </p:nvPr>
        </p:nvPicPr>
        <p:blipFill>
          <a:blip r:embed="rId2"/>
          <a:stretch>
            <a:fillRect/>
          </a:stretch>
        </p:blipFill>
        <p:spPr>
          <a:xfrm>
            <a:off x="3937238" y="1356568"/>
            <a:ext cx="4699000" cy="2540000"/>
          </a:xfrm>
          <a:prstGeom prst="rect">
            <a:avLst/>
          </a:prstGeom>
        </p:spPr>
      </p:pic>
      <p:pic>
        <p:nvPicPr>
          <p:cNvPr id="5" name="图片 4"/>
          <p:cNvPicPr>
            <a:picLocks noChangeAspect="1"/>
          </p:cNvPicPr>
          <p:nvPr/>
        </p:nvPicPr>
        <p:blipFill>
          <a:blip r:embed="rId3"/>
          <a:stretch>
            <a:fillRect/>
          </a:stretch>
        </p:blipFill>
        <p:spPr>
          <a:xfrm>
            <a:off x="1829469" y="4417237"/>
            <a:ext cx="8867732" cy="2231537"/>
          </a:xfrm>
          <a:prstGeom prst="rect">
            <a:avLst/>
          </a:prstGeom>
        </p:spPr>
      </p:pic>
    </p:spTree>
    <p:extLst>
      <p:ext uri="{BB962C8B-B14F-4D97-AF65-F5344CB8AC3E}">
        <p14:creationId xmlns:p14="http://schemas.microsoft.com/office/powerpoint/2010/main" val="163559090"/>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solidFill>
                  <a:srgbClr val="FF0000"/>
                </a:solidFill>
              </a:rPr>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333016204"/>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a:solidFill>
                  <a:schemeClr val="tx1"/>
                </a:solidFill>
              </a:rPr>
              <a:t>3</a:t>
            </a:r>
            <a:endParaRPr kumimoji="1" lang="zh-CN" altLang="en-US" b="1" dirty="0">
              <a:solidFill>
                <a:schemeClr val="tx1"/>
              </a:solidFill>
            </a:endParaRPr>
          </a:p>
        </p:txBody>
      </p:sp>
      <p:sp>
        <p:nvSpPr>
          <p:cNvPr id="4" name="文本框 3"/>
          <p:cNvSpPr txBox="1"/>
          <p:nvPr/>
        </p:nvSpPr>
        <p:spPr>
          <a:xfrm>
            <a:off x="1829469" y="2624090"/>
            <a:ext cx="8410432" cy="1015663"/>
          </a:xfrm>
          <a:prstGeom prst="rect">
            <a:avLst/>
          </a:prstGeom>
          <a:noFill/>
        </p:spPr>
        <p:txBody>
          <a:bodyPr wrap="square" rtlCol="0">
            <a:spAutoFit/>
          </a:bodyPr>
          <a:lstStyle/>
          <a:p>
            <a:pPr marL="82153" algn="ctr"/>
            <a:r>
              <a:rPr lang="zh-CN" altLang="en-US" sz="3200" b="1" dirty="0"/>
              <a:t>紧急程度已知的任务级别传输优化方案</a:t>
            </a:r>
          </a:p>
          <a:p>
            <a:pPr marL="0" lvl="1" algn="ctr"/>
            <a:r>
              <a:rPr lang="en-US" altLang="zh-CN" sz="2800" b="1" dirty="0">
                <a:solidFill>
                  <a:schemeClr val="accent2">
                    <a:lumMod val="75000"/>
                  </a:schemeClr>
                </a:solidFill>
              </a:rPr>
              <a:t>[ICNP</a:t>
            </a:r>
            <a:r>
              <a:rPr lang="zh-CN" altLang="en-US" sz="2800" b="1" dirty="0">
                <a:solidFill>
                  <a:schemeClr val="accent2">
                    <a:lumMod val="75000"/>
                  </a:schemeClr>
                </a:solidFill>
              </a:rPr>
              <a:t> </a:t>
            </a:r>
            <a:r>
              <a:rPr lang="en-US" altLang="zh-CN" sz="2800" b="1" dirty="0">
                <a:solidFill>
                  <a:schemeClr val="accent2">
                    <a:lumMod val="75000"/>
                  </a:schemeClr>
                </a:solidFill>
              </a:rPr>
              <a:t>17]</a:t>
            </a:r>
          </a:p>
        </p:txBody>
      </p:sp>
    </p:spTree>
    <p:extLst>
      <p:ext uri="{BB962C8B-B14F-4D97-AF65-F5344CB8AC3E}">
        <p14:creationId xmlns:p14="http://schemas.microsoft.com/office/powerpoint/2010/main" val="1579524471"/>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b="1" dirty="0">
                <a:solidFill>
                  <a:schemeClr val="tx1"/>
                </a:solidFill>
              </a:rPr>
              <a:t>数据中心权重任务调度</a:t>
            </a:r>
            <a:endParaRPr kumimoji="1" lang="en-US" b="1" dirty="0">
              <a:solidFill>
                <a:schemeClr val="tx1"/>
              </a:solidFill>
            </a:endParaRPr>
          </a:p>
        </p:txBody>
      </p:sp>
      <p:grpSp>
        <p:nvGrpSpPr>
          <p:cNvPr id="6" name="Group 5"/>
          <p:cNvGrpSpPr/>
          <p:nvPr/>
        </p:nvGrpSpPr>
        <p:grpSpPr>
          <a:xfrm>
            <a:off x="2004894" y="4993808"/>
            <a:ext cx="1073330" cy="415838"/>
            <a:chOff x="457200" y="4457617"/>
            <a:chExt cx="1085821" cy="427364"/>
          </a:xfrm>
        </p:grpSpPr>
        <p:cxnSp>
          <p:nvCxnSpPr>
            <p:cNvPr id="277" name="Straight Connector 276"/>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81" name="Group 280"/>
            <p:cNvGrpSpPr/>
            <p:nvPr/>
          </p:nvGrpSpPr>
          <p:grpSpPr>
            <a:xfrm flipH="1">
              <a:off x="1012996" y="4465798"/>
              <a:ext cx="530025" cy="419183"/>
              <a:chOff x="609600" y="4610017"/>
              <a:chExt cx="530025" cy="419183"/>
            </a:xfrm>
          </p:grpSpPr>
          <p:cxnSp>
            <p:nvCxnSpPr>
              <p:cNvPr id="282" name="Straight Connector 281"/>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cxnSp>
        <p:nvCxnSpPr>
          <p:cNvPr id="7" name="Straight Arrow Connector 6"/>
          <p:cNvCxnSpPr>
            <a:stCxn id="179" idx="0"/>
            <a:endCxn id="245" idx="3"/>
          </p:cNvCxnSpPr>
          <p:nvPr/>
        </p:nvCxnSpPr>
        <p:spPr>
          <a:xfrm flipV="1">
            <a:off x="2547625" y="3533157"/>
            <a:ext cx="71935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79" idx="0"/>
            <a:endCxn id="273" idx="3"/>
          </p:cNvCxnSpPr>
          <p:nvPr/>
        </p:nvCxnSpPr>
        <p:spPr>
          <a:xfrm flipV="1">
            <a:off x="2547625" y="3536402"/>
            <a:ext cx="1572761"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9" idx="0"/>
            <a:endCxn id="269" idx="3"/>
          </p:cNvCxnSpPr>
          <p:nvPr/>
        </p:nvCxnSpPr>
        <p:spPr>
          <a:xfrm flipV="1">
            <a:off x="2547624" y="3547263"/>
            <a:ext cx="2439372"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58" idx="0"/>
            <a:endCxn id="245" idx="3"/>
          </p:cNvCxnSpPr>
          <p:nvPr/>
        </p:nvCxnSpPr>
        <p:spPr>
          <a:xfrm flipH="1" flipV="1">
            <a:off x="3266982" y="3533157"/>
            <a:ext cx="685685"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58" idx="0"/>
            <a:endCxn id="274" idx="2"/>
          </p:cNvCxnSpPr>
          <p:nvPr/>
        </p:nvCxnSpPr>
        <p:spPr>
          <a:xfrm flipV="1">
            <a:off x="3952668" y="3533217"/>
            <a:ext cx="171435" cy="126740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58" idx="0"/>
            <a:endCxn id="269" idx="3"/>
          </p:cNvCxnSpPr>
          <p:nvPr/>
        </p:nvCxnSpPr>
        <p:spPr>
          <a:xfrm flipV="1">
            <a:off x="3952668" y="3547263"/>
            <a:ext cx="1034329"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37" idx="0"/>
            <a:endCxn id="245" idx="3"/>
          </p:cNvCxnSpPr>
          <p:nvPr/>
        </p:nvCxnSpPr>
        <p:spPr>
          <a:xfrm flipH="1" flipV="1">
            <a:off x="3266981" y="3533157"/>
            <a:ext cx="2080344" cy="127449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37" idx="0"/>
            <a:endCxn id="273" idx="3"/>
          </p:cNvCxnSpPr>
          <p:nvPr/>
        </p:nvCxnSpPr>
        <p:spPr>
          <a:xfrm flipH="1" flipV="1">
            <a:off x="4120385" y="3536403"/>
            <a:ext cx="1226940" cy="127124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37" idx="0"/>
            <a:endCxn id="270" idx="2"/>
          </p:cNvCxnSpPr>
          <p:nvPr/>
        </p:nvCxnSpPr>
        <p:spPr>
          <a:xfrm flipH="1" flipV="1">
            <a:off x="4990713" y="3544076"/>
            <a:ext cx="356613" cy="126357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6" idx="0"/>
            <a:endCxn id="265" idx="3"/>
          </p:cNvCxnSpPr>
          <p:nvPr/>
        </p:nvCxnSpPr>
        <p:spPr>
          <a:xfrm flipV="1">
            <a:off x="6841060" y="3533157"/>
            <a:ext cx="71935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6" idx="0"/>
            <a:endCxn id="261" idx="3"/>
          </p:cNvCxnSpPr>
          <p:nvPr/>
        </p:nvCxnSpPr>
        <p:spPr>
          <a:xfrm flipV="1">
            <a:off x="6841060" y="3536402"/>
            <a:ext cx="1572761"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6" idx="0"/>
            <a:endCxn id="257" idx="3"/>
          </p:cNvCxnSpPr>
          <p:nvPr/>
        </p:nvCxnSpPr>
        <p:spPr>
          <a:xfrm flipV="1">
            <a:off x="6841059" y="3547263"/>
            <a:ext cx="2439372"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5" idx="0"/>
            <a:endCxn id="265" idx="3"/>
          </p:cNvCxnSpPr>
          <p:nvPr/>
        </p:nvCxnSpPr>
        <p:spPr>
          <a:xfrm flipH="1" flipV="1">
            <a:off x="7560417" y="3533157"/>
            <a:ext cx="685685"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5" idx="0"/>
            <a:endCxn id="262" idx="2"/>
          </p:cNvCxnSpPr>
          <p:nvPr/>
        </p:nvCxnSpPr>
        <p:spPr>
          <a:xfrm flipV="1">
            <a:off x="8246103" y="3533217"/>
            <a:ext cx="171435" cy="126740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5" idx="0"/>
            <a:endCxn id="257" idx="3"/>
          </p:cNvCxnSpPr>
          <p:nvPr/>
        </p:nvCxnSpPr>
        <p:spPr>
          <a:xfrm flipV="1">
            <a:off x="8246103" y="3547263"/>
            <a:ext cx="1034329"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4" idx="0"/>
            <a:endCxn id="265" idx="3"/>
          </p:cNvCxnSpPr>
          <p:nvPr/>
        </p:nvCxnSpPr>
        <p:spPr>
          <a:xfrm flipH="1" flipV="1">
            <a:off x="7560416" y="3533157"/>
            <a:ext cx="2080344" cy="127449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4" idx="0"/>
            <a:endCxn id="262" idx="2"/>
          </p:cNvCxnSpPr>
          <p:nvPr/>
        </p:nvCxnSpPr>
        <p:spPr>
          <a:xfrm flipH="1" flipV="1">
            <a:off x="8417536" y="3533216"/>
            <a:ext cx="1223224" cy="1274436"/>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74" idx="0"/>
            <a:endCxn id="257" idx="3"/>
          </p:cNvCxnSpPr>
          <p:nvPr/>
        </p:nvCxnSpPr>
        <p:spPr>
          <a:xfrm flipH="1" flipV="1">
            <a:off x="9280431" y="3547263"/>
            <a:ext cx="360330"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6" idx="0"/>
            <a:endCxn id="249" idx="3"/>
          </p:cNvCxnSpPr>
          <p:nvPr/>
        </p:nvCxnSpPr>
        <p:spPr>
          <a:xfrm flipH="1" flipV="1">
            <a:off x="6717337" y="3556027"/>
            <a:ext cx="123723"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6" idx="0"/>
            <a:endCxn id="253" idx="3"/>
          </p:cNvCxnSpPr>
          <p:nvPr/>
        </p:nvCxnSpPr>
        <p:spPr>
          <a:xfrm flipH="1" flipV="1">
            <a:off x="5901202" y="3556027"/>
            <a:ext cx="93985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4" idx="0"/>
            <a:endCxn id="249" idx="3"/>
          </p:cNvCxnSpPr>
          <p:nvPr/>
        </p:nvCxnSpPr>
        <p:spPr>
          <a:xfrm flipH="1" flipV="1">
            <a:off x="6717336" y="3556027"/>
            <a:ext cx="2923424"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74" idx="0"/>
            <a:endCxn id="253" idx="3"/>
          </p:cNvCxnSpPr>
          <p:nvPr/>
        </p:nvCxnSpPr>
        <p:spPr>
          <a:xfrm flipH="1" flipV="1">
            <a:off x="5901202" y="3556027"/>
            <a:ext cx="3739558"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74" idx="0"/>
            <a:endCxn id="269" idx="3"/>
          </p:cNvCxnSpPr>
          <p:nvPr/>
        </p:nvCxnSpPr>
        <p:spPr>
          <a:xfrm flipH="1" flipV="1">
            <a:off x="4986997" y="3547263"/>
            <a:ext cx="4653765"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74" idx="0"/>
            <a:endCxn id="274" idx="2"/>
          </p:cNvCxnSpPr>
          <p:nvPr/>
        </p:nvCxnSpPr>
        <p:spPr>
          <a:xfrm flipH="1" flipV="1">
            <a:off x="4124103" y="3533216"/>
            <a:ext cx="5516659" cy="1274436"/>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4" idx="0"/>
            <a:endCxn id="246" idx="2"/>
          </p:cNvCxnSpPr>
          <p:nvPr/>
        </p:nvCxnSpPr>
        <p:spPr>
          <a:xfrm flipH="1" flipV="1">
            <a:off x="3270698" y="3529970"/>
            <a:ext cx="6370062" cy="127768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95" idx="0"/>
            <a:endCxn id="249" idx="3"/>
          </p:cNvCxnSpPr>
          <p:nvPr/>
        </p:nvCxnSpPr>
        <p:spPr>
          <a:xfrm flipH="1" flipV="1">
            <a:off x="6717336" y="3556027"/>
            <a:ext cx="152876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5" idx="0"/>
            <a:endCxn id="253" idx="3"/>
          </p:cNvCxnSpPr>
          <p:nvPr/>
        </p:nvCxnSpPr>
        <p:spPr>
          <a:xfrm flipH="1" flipV="1">
            <a:off x="5901203" y="3556027"/>
            <a:ext cx="2344899"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5" idx="0"/>
            <a:endCxn id="269" idx="3"/>
          </p:cNvCxnSpPr>
          <p:nvPr/>
        </p:nvCxnSpPr>
        <p:spPr>
          <a:xfrm flipH="1" flipV="1">
            <a:off x="4986996" y="3547263"/>
            <a:ext cx="3259106"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5" idx="0"/>
            <a:endCxn id="273" idx="3"/>
          </p:cNvCxnSpPr>
          <p:nvPr/>
        </p:nvCxnSpPr>
        <p:spPr>
          <a:xfrm flipH="1" flipV="1">
            <a:off x="4120386" y="3536402"/>
            <a:ext cx="4125717"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95" idx="0"/>
            <a:endCxn id="245" idx="3"/>
          </p:cNvCxnSpPr>
          <p:nvPr/>
        </p:nvCxnSpPr>
        <p:spPr>
          <a:xfrm flipH="1" flipV="1">
            <a:off x="3266981" y="3533157"/>
            <a:ext cx="4979120"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16" idx="0"/>
            <a:endCxn id="270" idx="2"/>
          </p:cNvCxnSpPr>
          <p:nvPr/>
        </p:nvCxnSpPr>
        <p:spPr>
          <a:xfrm flipH="1" flipV="1">
            <a:off x="4990712" y="3544075"/>
            <a:ext cx="1850346" cy="1256548"/>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6" idx="0"/>
            <a:endCxn id="273" idx="3"/>
          </p:cNvCxnSpPr>
          <p:nvPr/>
        </p:nvCxnSpPr>
        <p:spPr>
          <a:xfrm flipH="1" flipV="1">
            <a:off x="4120385" y="3536402"/>
            <a:ext cx="2720674"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6" idx="0"/>
            <a:endCxn id="245" idx="3"/>
          </p:cNvCxnSpPr>
          <p:nvPr/>
        </p:nvCxnSpPr>
        <p:spPr>
          <a:xfrm flipH="1" flipV="1">
            <a:off x="3266982" y="3533157"/>
            <a:ext cx="357407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37" idx="0"/>
            <a:endCxn id="257" idx="3"/>
          </p:cNvCxnSpPr>
          <p:nvPr/>
        </p:nvCxnSpPr>
        <p:spPr>
          <a:xfrm flipV="1">
            <a:off x="5347326" y="3547263"/>
            <a:ext cx="3933105"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7" idx="0"/>
            <a:endCxn id="261" idx="3"/>
          </p:cNvCxnSpPr>
          <p:nvPr/>
        </p:nvCxnSpPr>
        <p:spPr>
          <a:xfrm flipV="1">
            <a:off x="5347325" y="3536403"/>
            <a:ext cx="3066494" cy="127124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37" idx="0"/>
            <a:endCxn id="266" idx="2"/>
          </p:cNvCxnSpPr>
          <p:nvPr/>
        </p:nvCxnSpPr>
        <p:spPr>
          <a:xfrm flipV="1">
            <a:off x="5347325" y="3529970"/>
            <a:ext cx="2216808" cy="127768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37" idx="0"/>
            <a:endCxn id="249" idx="3"/>
          </p:cNvCxnSpPr>
          <p:nvPr/>
        </p:nvCxnSpPr>
        <p:spPr>
          <a:xfrm flipV="1">
            <a:off x="5347325" y="3556027"/>
            <a:ext cx="1370010"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37" idx="0"/>
            <a:endCxn id="253" idx="3"/>
          </p:cNvCxnSpPr>
          <p:nvPr/>
        </p:nvCxnSpPr>
        <p:spPr>
          <a:xfrm flipV="1">
            <a:off x="5347326" y="3556027"/>
            <a:ext cx="553877"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79" idx="0"/>
            <a:endCxn id="253" idx="3"/>
          </p:cNvCxnSpPr>
          <p:nvPr/>
        </p:nvCxnSpPr>
        <p:spPr>
          <a:xfrm flipV="1">
            <a:off x="2547625" y="3556027"/>
            <a:ext cx="3353579"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79" idx="0"/>
            <a:endCxn id="249" idx="3"/>
          </p:cNvCxnSpPr>
          <p:nvPr/>
        </p:nvCxnSpPr>
        <p:spPr>
          <a:xfrm flipV="1">
            <a:off x="2547624" y="3556027"/>
            <a:ext cx="4169712"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79" idx="0"/>
            <a:endCxn id="265" idx="3"/>
          </p:cNvCxnSpPr>
          <p:nvPr/>
        </p:nvCxnSpPr>
        <p:spPr>
          <a:xfrm flipV="1">
            <a:off x="2547624" y="3533157"/>
            <a:ext cx="5012792"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79" idx="0"/>
            <a:endCxn id="261" idx="3"/>
          </p:cNvCxnSpPr>
          <p:nvPr/>
        </p:nvCxnSpPr>
        <p:spPr>
          <a:xfrm flipV="1">
            <a:off x="2547624" y="3536402"/>
            <a:ext cx="5866196"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79" idx="0"/>
            <a:endCxn id="257" idx="3"/>
          </p:cNvCxnSpPr>
          <p:nvPr/>
        </p:nvCxnSpPr>
        <p:spPr>
          <a:xfrm flipV="1">
            <a:off x="2547625" y="3547263"/>
            <a:ext cx="6732807"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58" idx="0"/>
            <a:endCxn id="253" idx="3"/>
          </p:cNvCxnSpPr>
          <p:nvPr/>
        </p:nvCxnSpPr>
        <p:spPr>
          <a:xfrm flipV="1">
            <a:off x="3952667" y="3556027"/>
            <a:ext cx="194853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58" idx="0"/>
            <a:endCxn id="250" idx="2"/>
          </p:cNvCxnSpPr>
          <p:nvPr/>
        </p:nvCxnSpPr>
        <p:spPr>
          <a:xfrm flipV="1">
            <a:off x="3952667" y="3552839"/>
            <a:ext cx="2768386" cy="1247784"/>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58" idx="0"/>
            <a:endCxn id="265" idx="3"/>
          </p:cNvCxnSpPr>
          <p:nvPr/>
        </p:nvCxnSpPr>
        <p:spPr>
          <a:xfrm flipV="1">
            <a:off x="3952667" y="3533157"/>
            <a:ext cx="3607750"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8" idx="0"/>
            <a:endCxn id="261" idx="3"/>
          </p:cNvCxnSpPr>
          <p:nvPr/>
        </p:nvCxnSpPr>
        <p:spPr>
          <a:xfrm flipV="1">
            <a:off x="3952668" y="3536402"/>
            <a:ext cx="4461153"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58" idx="0"/>
            <a:endCxn id="257" idx="3"/>
          </p:cNvCxnSpPr>
          <p:nvPr/>
        </p:nvCxnSpPr>
        <p:spPr>
          <a:xfrm flipV="1">
            <a:off x="3952667" y="3547263"/>
            <a:ext cx="5327764"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3783079" y="2975046"/>
            <a:ext cx="539688" cy="561356"/>
            <a:chOff x="1027560" y="1988818"/>
            <a:chExt cx="545969" cy="678181"/>
          </a:xfrm>
        </p:grpSpPr>
        <p:sp>
          <p:nvSpPr>
            <p:cNvPr id="273" name="Cube 27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6" name="Group 55"/>
          <p:cNvGrpSpPr/>
          <p:nvPr/>
        </p:nvGrpSpPr>
        <p:grpSpPr>
          <a:xfrm>
            <a:off x="4649690" y="2985906"/>
            <a:ext cx="539688" cy="561356"/>
            <a:chOff x="1027560" y="1988818"/>
            <a:chExt cx="545969" cy="678181"/>
          </a:xfrm>
        </p:grpSpPr>
        <p:sp>
          <p:nvSpPr>
            <p:cNvPr id="269" name="Cube 26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7" name="Group 56"/>
          <p:cNvGrpSpPr/>
          <p:nvPr/>
        </p:nvGrpSpPr>
        <p:grpSpPr>
          <a:xfrm>
            <a:off x="7223111" y="2971800"/>
            <a:ext cx="539688" cy="561356"/>
            <a:chOff x="1027560" y="1988818"/>
            <a:chExt cx="545969" cy="678181"/>
          </a:xfrm>
        </p:grpSpPr>
        <p:sp>
          <p:nvSpPr>
            <p:cNvPr id="265" name="Cube 26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8" name="Group 57"/>
          <p:cNvGrpSpPr/>
          <p:nvPr/>
        </p:nvGrpSpPr>
        <p:grpSpPr>
          <a:xfrm>
            <a:off x="8076514" y="2975046"/>
            <a:ext cx="539688" cy="561356"/>
            <a:chOff x="1027560" y="1988818"/>
            <a:chExt cx="545969" cy="678181"/>
          </a:xfrm>
        </p:grpSpPr>
        <p:sp>
          <p:nvSpPr>
            <p:cNvPr id="261" name="Cube 26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9" name="Group 58"/>
          <p:cNvGrpSpPr/>
          <p:nvPr/>
        </p:nvGrpSpPr>
        <p:grpSpPr>
          <a:xfrm>
            <a:off x="8943125" y="2985906"/>
            <a:ext cx="539688" cy="561356"/>
            <a:chOff x="1027560" y="1988818"/>
            <a:chExt cx="545969" cy="678181"/>
          </a:xfrm>
        </p:grpSpPr>
        <p:sp>
          <p:nvSpPr>
            <p:cNvPr id="257" name="Cube 25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0" name="Group 59"/>
          <p:cNvGrpSpPr/>
          <p:nvPr/>
        </p:nvGrpSpPr>
        <p:grpSpPr>
          <a:xfrm>
            <a:off x="5563897" y="2994670"/>
            <a:ext cx="539688" cy="561356"/>
            <a:chOff x="1027560" y="1988818"/>
            <a:chExt cx="545969" cy="678181"/>
          </a:xfrm>
        </p:grpSpPr>
        <p:sp>
          <p:nvSpPr>
            <p:cNvPr id="253" name="Cube 25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1" name="Group 60"/>
          <p:cNvGrpSpPr/>
          <p:nvPr/>
        </p:nvGrpSpPr>
        <p:grpSpPr>
          <a:xfrm>
            <a:off x="6380030" y="2994670"/>
            <a:ext cx="539688" cy="561356"/>
            <a:chOff x="1027560" y="1988818"/>
            <a:chExt cx="545969" cy="678181"/>
          </a:xfrm>
        </p:grpSpPr>
        <p:sp>
          <p:nvSpPr>
            <p:cNvPr id="249" name="Cube 24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2" name="Group 61"/>
          <p:cNvGrpSpPr/>
          <p:nvPr/>
        </p:nvGrpSpPr>
        <p:grpSpPr>
          <a:xfrm>
            <a:off x="2929676" y="2971800"/>
            <a:ext cx="539688" cy="561356"/>
            <a:chOff x="1027560" y="1988818"/>
            <a:chExt cx="545969" cy="678181"/>
          </a:xfrm>
        </p:grpSpPr>
        <p:sp>
          <p:nvSpPr>
            <p:cNvPr id="245" name="Cube 24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3" name="Group 62"/>
          <p:cNvGrpSpPr/>
          <p:nvPr/>
        </p:nvGrpSpPr>
        <p:grpSpPr>
          <a:xfrm>
            <a:off x="3409997" y="4994362"/>
            <a:ext cx="1073330" cy="415838"/>
            <a:chOff x="457200" y="4457617"/>
            <a:chExt cx="1085821" cy="427364"/>
          </a:xfrm>
        </p:grpSpPr>
        <p:cxnSp>
          <p:nvCxnSpPr>
            <p:cNvPr id="236" name="Straight Connector 235"/>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40" name="Group 239"/>
            <p:cNvGrpSpPr/>
            <p:nvPr/>
          </p:nvGrpSpPr>
          <p:grpSpPr>
            <a:xfrm flipH="1">
              <a:off x="1012996" y="4465798"/>
              <a:ext cx="530025" cy="419183"/>
              <a:chOff x="609600" y="4610017"/>
              <a:chExt cx="530025" cy="419183"/>
            </a:xfrm>
          </p:grpSpPr>
          <p:cxnSp>
            <p:nvCxnSpPr>
              <p:cNvPr id="241" name="Straight Connector 240"/>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4" name="Group 63"/>
          <p:cNvGrpSpPr/>
          <p:nvPr/>
        </p:nvGrpSpPr>
        <p:grpSpPr>
          <a:xfrm>
            <a:off x="4803814" y="4994362"/>
            <a:ext cx="1073330" cy="415838"/>
            <a:chOff x="457200" y="4457617"/>
            <a:chExt cx="1085821" cy="427364"/>
          </a:xfrm>
        </p:grpSpPr>
        <p:cxnSp>
          <p:nvCxnSpPr>
            <p:cNvPr id="227" name="Straight Connector 226"/>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31" name="Group 230"/>
            <p:cNvGrpSpPr/>
            <p:nvPr/>
          </p:nvGrpSpPr>
          <p:grpSpPr>
            <a:xfrm flipH="1">
              <a:off x="1012996" y="4465798"/>
              <a:ext cx="530025" cy="419183"/>
              <a:chOff x="609600" y="4610017"/>
              <a:chExt cx="530025" cy="419183"/>
            </a:xfrm>
          </p:grpSpPr>
          <p:cxnSp>
            <p:nvCxnSpPr>
              <p:cNvPr id="232" name="Straight Connector 231"/>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5" name="Group 64"/>
          <p:cNvGrpSpPr/>
          <p:nvPr/>
        </p:nvGrpSpPr>
        <p:grpSpPr>
          <a:xfrm>
            <a:off x="6296485" y="4984631"/>
            <a:ext cx="1073330" cy="415838"/>
            <a:chOff x="457200" y="4457617"/>
            <a:chExt cx="1085821" cy="427364"/>
          </a:xfrm>
        </p:grpSpPr>
        <p:cxnSp>
          <p:nvCxnSpPr>
            <p:cNvPr id="218" name="Straight Connector 217"/>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22" name="Group 221"/>
            <p:cNvGrpSpPr/>
            <p:nvPr/>
          </p:nvGrpSpPr>
          <p:grpSpPr>
            <a:xfrm flipH="1">
              <a:off x="1012996" y="4465798"/>
              <a:ext cx="530025" cy="419183"/>
              <a:chOff x="609600" y="4610017"/>
              <a:chExt cx="530025" cy="419183"/>
            </a:xfrm>
          </p:grpSpPr>
          <p:cxnSp>
            <p:nvCxnSpPr>
              <p:cNvPr id="223" name="Straight Connector 222"/>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6" name="Group 65"/>
          <p:cNvGrpSpPr/>
          <p:nvPr/>
        </p:nvGrpSpPr>
        <p:grpSpPr>
          <a:xfrm>
            <a:off x="7700189" y="4984631"/>
            <a:ext cx="1073330" cy="415838"/>
            <a:chOff x="457200" y="4457617"/>
            <a:chExt cx="1085821" cy="427364"/>
          </a:xfrm>
        </p:grpSpPr>
        <p:cxnSp>
          <p:nvCxnSpPr>
            <p:cNvPr id="209" name="Straight Connector 208"/>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flipH="1">
              <a:off x="1012996" y="4465798"/>
              <a:ext cx="530025" cy="419183"/>
              <a:chOff x="609600" y="4610017"/>
              <a:chExt cx="530025" cy="419183"/>
            </a:xfrm>
          </p:grpSpPr>
          <p:cxnSp>
            <p:nvCxnSpPr>
              <p:cNvPr id="214" name="Straight Connector 213"/>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9113777" y="4994362"/>
            <a:ext cx="1073330" cy="415838"/>
            <a:chOff x="457200" y="4457617"/>
            <a:chExt cx="1085821" cy="427364"/>
          </a:xfrm>
        </p:grpSpPr>
        <p:cxnSp>
          <p:nvCxnSpPr>
            <p:cNvPr id="200" name="Straight Connector 199"/>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04" name="Group 203"/>
            <p:cNvGrpSpPr/>
            <p:nvPr/>
          </p:nvGrpSpPr>
          <p:grpSpPr>
            <a:xfrm flipH="1">
              <a:off x="1012996" y="4465798"/>
              <a:ext cx="530025" cy="419183"/>
              <a:chOff x="609600" y="4610017"/>
              <a:chExt cx="530025" cy="419183"/>
            </a:xfrm>
          </p:grpSpPr>
          <p:cxnSp>
            <p:nvCxnSpPr>
              <p:cNvPr id="205" name="Straight Connector 204"/>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8" name="Group 67"/>
          <p:cNvGrpSpPr/>
          <p:nvPr/>
        </p:nvGrpSpPr>
        <p:grpSpPr>
          <a:xfrm>
            <a:off x="2064145" y="4800623"/>
            <a:ext cx="966956" cy="201146"/>
            <a:chOff x="5220661" y="3675707"/>
            <a:chExt cx="978209" cy="243008"/>
          </a:xfrm>
        </p:grpSpPr>
        <p:sp>
          <p:nvSpPr>
            <p:cNvPr id="179" name="Rectangle 17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9" name="Group 68"/>
          <p:cNvGrpSpPr/>
          <p:nvPr/>
        </p:nvGrpSpPr>
        <p:grpSpPr>
          <a:xfrm>
            <a:off x="3469188" y="4800623"/>
            <a:ext cx="966956" cy="201146"/>
            <a:chOff x="5220661" y="3675707"/>
            <a:chExt cx="978209" cy="243008"/>
          </a:xfrm>
        </p:grpSpPr>
        <p:sp>
          <p:nvSpPr>
            <p:cNvPr id="158" name="Rectangle 15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0" name="Group 69"/>
          <p:cNvGrpSpPr/>
          <p:nvPr/>
        </p:nvGrpSpPr>
        <p:grpSpPr>
          <a:xfrm>
            <a:off x="4863847" y="4807651"/>
            <a:ext cx="966956" cy="201146"/>
            <a:chOff x="5220661" y="3675707"/>
            <a:chExt cx="978209" cy="243008"/>
          </a:xfrm>
        </p:grpSpPr>
        <p:sp>
          <p:nvSpPr>
            <p:cNvPr id="137" name="Rectangle 13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1" name="Group 70"/>
          <p:cNvGrpSpPr/>
          <p:nvPr/>
        </p:nvGrpSpPr>
        <p:grpSpPr>
          <a:xfrm>
            <a:off x="6357580" y="4800623"/>
            <a:ext cx="966956" cy="201146"/>
            <a:chOff x="5220661" y="3675707"/>
            <a:chExt cx="978209" cy="243008"/>
          </a:xfrm>
        </p:grpSpPr>
        <p:sp>
          <p:nvSpPr>
            <p:cNvPr id="116" name="Rectangle 11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2" name="Group 71"/>
          <p:cNvGrpSpPr/>
          <p:nvPr/>
        </p:nvGrpSpPr>
        <p:grpSpPr>
          <a:xfrm>
            <a:off x="7762623" y="4800623"/>
            <a:ext cx="966956" cy="201146"/>
            <a:chOff x="5220661" y="3675707"/>
            <a:chExt cx="978209" cy="243008"/>
          </a:xfrm>
        </p:grpSpPr>
        <p:sp>
          <p:nvSpPr>
            <p:cNvPr id="95" name="Rectangle 9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3" name="Group 72"/>
          <p:cNvGrpSpPr/>
          <p:nvPr/>
        </p:nvGrpSpPr>
        <p:grpSpPr>
          <a:xfrm>
            <a:off x="9157282" y="4807651"/>
            <a:ext cx="966956" cy="201146"/>
            <a:chOff x="5220661" y="3675707"/>
            <a:chExt cx="978209" cy="243008"/>
          </a:xfrm>
        </p:grpSpPr>
        <p:sp>
          <p:nvSpPr>
            <p:cNvPr id="74" name="Rectangle 7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93" name="Left-Right Arrow 292"/>
          <p:cNvSpPr/>
          <p:nvPr/>
        </p:nvSpPr>
        <p:spPr>
          <a:xfrm>
            <a:off x="1752600" y="5181600"/>
            <a:ext cx="8763000" cy="6858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t>应用共享数据中心网络</a:t>
            </a:r>
            <a:endParaRPr lang="en-US" sz="2400" dirty="0"/>
          </a:p>
        </p:txBody>
      </p:sp>
      <p:sp>
        <p:nvSpPr>
          <p:cNvPr id="294" name="TextBox 293"/>
          <p:cNvSpPr txBox="1"/>
          <p:nvPr/>
        </p:nvSpPr>
        <p:spPr>
          <a:xfrm>
            <a:off x="1676400" y="1600201"/>
            <a:ext cx="4419600" cy="1138773"/>
          </a:xfrm>
          <a:prstGeom prst="rect">
            <a:avLst/>
          </a:prstGeom>
          <a:noFill/>
          <a:ln w="41275">
            <a:solidFill>
              <a:srgbClr val="D07EF2"/>
            </a:solidFill>
          </a:ln>
        </p:spPr>
        <p:txBody>
          <a:bodyPr wrap="square" rtlCol="0">
            <a:spAutoFit/>
          </a:bodyPr>
          <a:lstStyle/>
          <a:p>
            <a:pPr marL="342900" indent="-342900">
              <a:buFont typeface="Wingdings" pitchFamily="2" charset="2"/>
              <a:buChar char="Ø"/>
            </a:pPr>
            <a:r>
              <a:rPr lang="zh-CN" altLang="en-US" sz="2400" b="1" dirty="0">
                <a:solidFill>
                  <a:srgbClr val="534EFD"/>
                </a:solidFill>
                <a:latin typeface="Verdana" pitchFamily="34" charset="0"/>
                <a:ea typeface="Verdana" pitchFamily="34" charset="0"/>
                <a:cs typeface="Verdana" pitchFamily="34" charset="0"/>
              </a:rPr>
              <a:t>数据中心网络</a:t>
            </a:r>
            <a:r>
              <a:rPr lang="en-US" sz="2400" b="1" dirty="0">
                <a:solidFill>
                  <a:srgbClr val="534EFD"/>
                </a:solidFill>
                <a:latin typeface="Verdana" pitchFamily="34" charset="0"/>
                <a:ea typeface="Verdana" pitchFamily="34" charset="0"/>
                <a:cs typeface="Verdana" pitchFamily="34" charset="0"/>
              </a:rPr>
              <a:t>       </a:t>
            </a:r>
            <a:endParaRPr lang="zh-CN" altLang="en-US" sz="2200" dirty="0">
              <a:latin typeface="Verdana" pitchFamily="34" charset="0"/>
              <a:ea typeface="Verdana" pitchFamily="34" charset="0"/>
              <a:cs typeface="Verdana" pitchFamily="34" charset="0"/>
            </a:endParaRPr>
          </a:p>
          <a:p>
            <a:r>
              <a:rPr lang="zh-CN" altLang="en-US" sz="2200" dirty="0">
                <a:latin typeface="Verdana" pitchFamily="34" charset="0"/>
                <a:ea typeface="Verdana" pitchFamily="34" charset="0"/>
                <a:cs typeface="Verdana" pitchFamily="34" charset="0"/>
              </a:rPr>
              <a:t>      各种应用共享网络资源</a:t>
            </a:r>
          </a:p>
          <a:p>
            <a:r>
              <a:rPr lang="zh-CN" altLang="en-US" sz="2200" dirty="0">
                <a:latin typeface="Verdana" pitchFamily="34" charset="0"/>
                <a:ea typeface="Verdana" pitchFamily="34" charset="0"/>
                <a:cs typeface="Verdana" pitchFamily="34" charset="0"/>
              </a:rPr>
              <a:t>      应用有各种各样的需求</a:t>
            </a:r>
          </a:p>
        </p:txBody>
      </p:sp>
      <p:sp>
        <p:nvSpPr>
          <p:cNvPr id="296" name="TextBox 295"/>
          <p:cNvSpPr txBox="1"/>
          <p:nvPr/>
        </p:nvSpPr>
        <p:spPr>
          <a:xfrm>
            <a:off x="6248400" y="1600201"/>
            <a:ext cx="4230690" cy="1138773"/>
          </a:xfrm>
          <a:prstGeom prst="rect">
            <a:avLst/>
          </a:prstGeom>
          <a:noFill/>
          <a:ln w="44450">
            <a:solidFill>
              <a:srgbClr val="D07EF2"/>
            </a:solidFill>
          </a:ln>
        </p:spPr>
        <p:txBody>
          <a:bodyPr wrap="square" rtlCol="0">
            <a:spAutoFit/>
          </a:bodyPr>
          <a:lstStyle/>
          <a:p>
            <a:pPr marL="342900" indent="-342900">
              <a:buFont typeface="Wingdings" pitchFamily="2" charset="2"/>
              <a:buChar char="Ø"/>
            </a:pPr>
            <a:r>
              <a:rPr lang="zh-CN" altLang="en-US" sz="2400" b="1" dirty="0">
                <a:solidFill>
                  <a:srgbClr val="534EFD"/>
                </a:solidFill>
                <a:latin typeface="Verdana" pitchFamily="34" charset="0"/>
                <a:ea typeface="Verdana" pitchFamily="34" charset="0"/>
                <a:cs typeface="Verdana" pitchFamily="34" charset="0"/>
              </a:rPr>
              <a:t>延迟是应用的一个重要需求</a:t>
            </a:r>
            <a:r>
              <a:rPr lang="en-US" sz="2400" b="1" dirty="0">
                <a:solidFill>
                  <a:srgbClr val="534EFD"/>
                </a:solidFill>
                <a:latin typeface="Verdana" pitchFamily="34" charset="0"/>
                <a:ea typeface="Verdana" pitchFamily="34" charset="0"/>
                <a:cs typeface="Verdana" pitchFamily="34" charset="0"/>
              </a:rPr>
              <a:t>                  </a:t>
            </a:r>
            <a:r>
              <a:rPr lang="zh-CN" altLang="en-US" sz="2200" dirty="0">
                <a:latin typeface="Verdana" pitchFamily="34" charset="0"/>
                <a:ea typeface="Verdana" pitchFamily="34" charset="0"/>
                <a:cs typeface="Verdana" pitchFamily="34" charset="0"/>
              </a:rPr>
              <a:t>之前</a:t>
            </a:r>
            <a:r>
              <a:rPr lang="en-US" altLang="zh-CN" sz="2200" dirty="0">
                <a:latin typeface="Verdana" pitchFamily="34" charset="0"/>
                <a:ea typeface="Verdana" pitchFamily="34" charset="0"/>
                <a:cs typeface="Verdana" pitchFamily="34" charset="0"/>
              </a:rPr>
              <a:t>TCP</a:t>
            </a:r>
            <a:r>
              <a:rPr lang="zh-CN" altLang="en-US" sz="2200" dirty="0">
                <a:latin typeface="Verdana" pitchFamily="34" charset="0"/>
                <a:ea typeface="Verdana" pitchFamily="34" charset="0"/>
                <a:cs typeface="Verdana" pitchFamily="34" charset="0"/>
              </a:rPr>
              <a:t>协议，应用的数据流均分网络资源</a:t>
            </a:r>
          </a:p>
        </p:txBody>
      </p:sp>
      <p:sp>
        <p:nvSpPr>
          <p:cNvPr id="286" name="Rounded Rectangle 285"/>
          <p:cNvSpPr/>
          <p:nvPr/>
        </p:nvSpPr>
        <p:spPr>
          <a:xfrm>
            <a:off x="1828800" y="5943600"/>
            <a:ext cx="9144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web</a:t>
            </a:r>
          </a:p>
        </p:txBody>
      </p:sp>
      <p:sp>
        <p:nvSpPr>
          <p:cNvPr id="287" name="Rounded Rectangle 286"/>
          <p:cNvSpPr/>
          <p:nvPr/>
        </p:nvSpPr>
        <p:spPr>
          <a:xfrm>
            <a:off x="3048000" y="5943600"/>
            <a:ext cx="9144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t>vRouter</a:t>
            </a:r>
            <a:endParaRPr lang="en-US" dirty="0"/>
          </a:p>
        </p:txBody>
      </p:sp>
      <p:sp>
        <p:nvSpPr>
          <p:cNvPr id="288" name="Rounded Rectangle 287"/>
          <p:cNvSpPr/>
          <p:nvPr/>
        </p:nvSpPr>
        <p:spPr>
          <a:xfrm>
            <a:off x="5410200" y="5943600"/>
            <a:ext cx="914400" cy="533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db</a:t>
            </a:r>
            <a:endParaRPr lang="en-US" dirty="0"/>
          </a:p>
        </p:txBody>
      </p:sp>
      <p:sp>
        <p:nvSpPr>
          <p:cNvPr id="289" name="Rounded Rectangle 288"/>
          <p:cNvSpPr/>
          <p:nvPr/>
        </p:nvSpPr>
        <p:spPr>
          <a:xfrm>
            <a:off x="6629400" y="5943600"/>
            <a:ext cx="914400" cy="533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map-reduce</a:t>
            </a:r>
          </a:p>
        </p:txBody>
      </p:sp>
      <p:sp>
        <p:nvSpPr>
          <p:cNvPr id="290" name="Rounded Rectangle 289"/>
          <p:cNvSpPr/>
          <p:nvPr/>
        </p:nvSpPr>
        <p:spPr>
          <a:xfrm>
            <a:off x="7762624" y="5943600"/>
            <a:ext cx="1000377" cy="533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storage</a:t>
            </a:r>
            <a:endParaRPr lang="en-US" dirty="0"/>
          </a:p>
        </p:txBody>
      </p:sp>
      <p:sp>
        <p:nvSpPr>
          <p:cNvPr id="291" name="Rounded Rectangle 290"/>
          <p:cNvSpPr/>
          <p:nvPr/>
        </p:nvSpPr>
        <p:spPr>
          <a:xfrm>
            <a:off x="8991600" y="5943600"/>
            <a:ext cx="12954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Event</a:t>
            </a:r>
            <a:endParaRPr lang="en-US" dirty="0"/>
          </a:p>
        </p:txBody>
      </p:sp>
      <p:sp>
        <p:nvSpPr>
          <p:cNvPr id="292" name="Rounded Rectangle 291"/>
          <p:cNvSpPr/>
          <p:nvPr/>
        </p:nvSpPr>
        <p:spPr>
          <a:xfrm>
            <a:off x="4211000" y="5943600"/>
            <a:ext cx="914400" cy="533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Druid</a:t>
            </a:r>
            <a:endParaRPr lang="en-US" dirty="0"/>
          </a:p>
        </p:txBody>
      </p:sp>
    </p:spTree>
    <p:custDataLst>
      <p:tags r:id="rId1"/>
    </p:custDataLst>
    <p:extLst>
      <p:ext uri="{BB962C8B-B14F-4D97-AF65-F5344CB8AC3E}">
        <p14:creationId xmlns:p14="http://schemas.microsoft.com/office/powerpoint/2010/main" val="1402182467"/>
      </p:ext>
    </p:extLst>
  </p:cSld>
  <p:clrMapOvr>
    <a:masterClrMapping/>
  </p:clrMapOvr>
  <p:transition advTm="246">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28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292"/>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288"/>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28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290"/>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2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fade">
                                      <p:cBhvr>
                                        <p:cTn id="29"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86" grpId="0" animBg="1"/>
      <p:bldP spid="287" grpId="0" animBg="1"/>
      <p:bldP spid="288" grpId="0" animBg="1"/>
      <p:bldP spid="289" grpId="0" animBg="1"/>
      <p:bldP spid="290" grpId="0" animBg="1"/>
      <p:bldP spid="291" grpId="0" animBg="1"/>
      <p:bldP spid="29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sp>
        <p:nvSpPr>
          <p:cNvPr id="3" name="内容占位符 2"/>
          <p:cNvSpPr>
            <a:spLocks noGrp="1"/>
          </p:cNvSpPr>
          <p:nvPr>
            <p:ph sz="quarter" idx="1"/>
          </p:nvPr>
        </p:nvSpPr>
        <p:spPr>
          <a:xfrm>
            <a:off x="1688893" y="1255055"/>
            <a:ext cx="8563473" cy="1008461"/>
          </a:xfrm>
          <a:ln w="41275">
            <a:noFill/>
          </a:ln>
        </p:spPr>
        <p:txBody>
          <a:bodyPr/>
          <a:lstStyle/>
          <a:p>
            <a:r>
              <a:rPr kumimoji="1" lang="en-US" altLang="zh-CN" sz="2800" dirty="0"/>
              <a:t>AT&amp;T</a:t>
            </a:r>
            <a:r>
              <a:rPr kumimoji="1" lang="zh-CN" altLang="en-US" sz="2800" dirty="0"/>
              <a:t> 数据中心中，应用和他们对应的紧急程度 </a:t>
            </a:r>
            <a:r>
              <a:rPr kumimoji="1" lang="en-US" altLang="zh-CN" sz="2800" dirty="0"/>
              <a:t>(</a:t>
            </a:r>
            <a:r>
              <a:rPr kumimoji="1" lang="en-US" altLang="zh-CN" sz="2800" dirty="0">
                <a:solidFill>
                  <a:srgbClr val="FF0000"/>
                </a:solidFill>
              </a:rPr>
              <a:t>60</a:t>
            </a:r>
            <a:r>
              <a:rPr kumimoji="1" lang="zh-CN" altLang="en-US" sz="2800" dirty="0">
                <a:solidFill>
                  <a:srgbClr val="FF0000"/>
                </a:solidFill>
              </a:rPr>
              <a:t> 机架</a:t>
            </a:r>
            <a:r>
              <a:rPr kumimoji="1" lang="en-US" altLang="zh-CN" sz="2800" dirty="0">
                <a:solidFill>
                  <a:srgbClr val="FF0000"/>
                </a:solidFill>
              </a:rPr>
              <a:t>,</a:t>
            </a:r>
            <a:r>
              <a:rPr kumimoji="1" lang="zh-CN" altLang="en-US" sz="2800" dirty="0">
                <a:solidFill>
                  <a:srgbClr val="FF0000"/>
                </a:solidFill>
              </a:rPr>
              <a:t> </a:t>
            </a:r>
            <a:r>
              <a:rPr kumimoji="1" lang="en-US" altLang="zh-CN" sz="2800" dirty="0">
                <a:solidFill>
                  <a:srgbClr val="FF0000"/>
                </a:solidFill>
              </a:rPr>
              <a:t>720</a:t>
            </a:r>
            <a:r>
              <a:rPr kumimoji="1" lang="zh-CN" altLang="en-US" sz="2800" dirty="0">
                <a:solidFill>
                  <a:srgbClr val="FF0000"/>
                </a:solidFill>
              </a:rPr>
              <a:t> 机器</a:t>
            </a:r>
            <a:r>
              <a:rPr kumimoji="1" lang="en-US" altLang="zh-CN" sz="2800" dirty="0">
                <a:solidFill>
                  <a:srgbClr val="FF0000"/>
                </a:solidFill>
              </a:rPr>
              <a:t>,1</a:t>
            </a:r>
            <a:r>
              <a:rPr kumimoji="1" lang="zh-CN" altLang="en-US" sz="2800" dirty="0">
                <a:solidFill>
                  <a:srgbClr val="FF0000"/>
                </a:solidFill>
              </a:rPr>
              <a:t>个月的流量数据</a:t>
            </a:r>
            <a:r>
              <a:rPr kumimoji="1" lang="en-US" altLang="zh-CN" sz="2800" dirty="0"/>
              <a:t>)</a:t>
            </a:r>
            <a:endParaRPr kumimoji="1" lang="zh-CN" altLang="en-US" sz="2800" dirty="0"/>
          </a:p>
        </p:txBody>
      </p:sp>
      <p:graphicFrame>
        <p:nvGraphicFramePr>
          <p:cNvPr id="6" name="表格 5"/>
          <p:cNvGraphicFramePr>
            <a:graphicFrameLocks noGrp="1"/>
          </p:cNvGraphicFramePr>
          <p:nvPr>
            <p:extLst/>
          </p:nvPr>
        </p:nvGraphicFramePr>
        <p:xfrm>
          <a:off x="2353988" y="2367876"/>
          <a:ext cx="7510641" cy="4297680"/>
        </p:xfrm>
        <a:graphic>
          <a:graphicData uri="http://schemas.openxmlformats.org/drawingml/2006/table">
            <a:tbl>
              <a:tblPr firstRow="1" bandRow="1">
                <a:tableStyleId>{5C22544A-7EE6-4342-B048-85BDC9FD1C3A}</a:tableStyleId>
              </a:tblPr>
              <a:tblGrid>
                <a:gridCol w="1543333"/>
                <a:gridCol w="1543333"/>
                <a:gridCol w="1037439"/>
                <a:gridCol w="1510722"/>
                <a:gridCol w="1875814"/>
              </a:tblGrid>
              <a:tr h="4227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App Name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Type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width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length (MB)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Emergence Level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Event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communication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800" kern="1200" baseline="0" dirty="0" smtClean="0">
                          <a:solidFill>
                            <a:srgbClr val="FF0000"/>
                          </a:solidFill>
                          <a:effectLst/>
                          <a:latin typeface="+mn-lt"/>
                          <a:ea typeface="+mn-ea"/>
                          <a:cs typeface="+mn-cs"/>
                        </a:rPr>
                        <a:t>20 </a:t>
                      </a:r>
                      <a:endParaRPr lang="is-I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5 </a:t>
                      </a:r>
                      <a:endParaRPr lang="zh-CN" altLang="en-US"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significant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FF0000"/>
                          </a:solidFill>
                        </a:rPr>
                        <a:t>vRouter</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rgbClr val="FF0000"/>
                          </a:solidFill>
                          <a:effectLst/>
                          <a:latin typeface="+mn-lt"/>
                          <a:ea typeface="+mn-ea"/>
                          <a:cs typeface="+mn-cs"/>
                        </a:rPr>
                        <a:t>communication </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0000"/>
                          </a:solidFill>
                        </a:rPr>
                        <a:t>8</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0000"/>
                          </a:solidFill>
                        </a:rPr>
                        <a:t>3</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significant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FFC000"/>
                          </a:solidFill>
                        </a:rPr>
                        <a:t>Druid</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interactive</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6</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18</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C000"/>
                          </a:solidFill>
                          <a:effectLst/>
                          <a:latin typeface="+mn-lt"/>
                          <a:ea typeface="+mn-ea"/>
                          <a:cs typeface="+mn-cs"/>
                        </a:rPr>
                        <a:t>important</a:t>
                      </a:r>
                      <a:endParaRPr lang="en-US" altLang="zh-CN" baseline="0" dirty="0" smtClean="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50"/>
                          </a:solidFill>
                        </a:rPr>
                        <a:t>Hadoop</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communication</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5</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42</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50"/>
                          </a:solidFill>
                        </a:rPr>
                        <a:t>Web</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interactive</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3</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5</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00B050"/>
                          </a:solidFill>
                        </a:rPr>
                        <a:t>VoltDB</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background</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4</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21</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F0"/>
                          </a:solidFill>
                        </a:rPr>
                        <a:t>Hive</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background</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7</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32</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F0"/>
                          </a:solidFill>
                          <a:effectLst/>
                          <a:latin typeface="+mn-lt"/>
                          <a:ea typeface="+mn-ea"/>
                          <a:cs typeface="+mn-cs"/>
                        </a:rPr>
                        <a:t>unimportant</a:t>
                      </a:r>
                      <a:endParaRPr lang="en-US" altLang="zh-CN" baseline="0"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00B0F0"/>
                          </a:solidFill>
                        </a:rPr>
                        <a:t>Redias</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background</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2</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30</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F0"/>
                          </a:solidFill>
                          <a:effectLst/>
                          <a:latin typeface="+mn-lt"/>
                          <a:ea typeface="+mn-ea"/>
                          <a:cs typeface="+mn-cs"/>
                        </a:rPr>
                        <a:t>unimportant</a:t>
                      </a:r>
                      <a:endParaRPr lang="en-US" altLang="zh-CN" b="1" baseline="0"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dirty="0" smtClean="0"/>
                        <a:t>data-backup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background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124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lax</a:t>
                      </a:r>
                      <a:endParaRPr lang="en-US" altLang="zh-CN"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dirty="0" smtClean="0"/>
                        <a:t>data-</a:t>
                      </a:r>
                      <a:r>
                        <a:rPr lang="en-US" altLang="zh-CN" dirty="0" err="1" smtClean="0"/>
                        <a:t>dist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background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93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lax</a:t>
                      </a:r>
                      <a:endParaRPr lang="en-US" altLang="zh-CN"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2499433"/>
      </p:ext>
    </p:extLst>
  </p:cSld>
  <p:clrMapOvr>
    <a:masterClrMapping/>
  </p:clrMapOvr>
  <p:transition advTm="3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3" name="表格 2"/>
          <p:cNvGraphicFramePr>
            <a:graphicFrameLocks noGrp="1"/>
          </p:cNvGraphicFramePr>
          <p:nvPr>
            <p:extLst/>
          </p:nvPr>
        </p:nvGraphicFramePr>
        <p:xfrm>
          <a:off x="2261901" y="3931920"/>
          <a:ext cx="7784757" cy="1828800"/>
        </p:xfrm>
        <a:graphic>
          <a:graphicData uri="http://schemas.openxmlformats.org/drawingml/2006/table">
            <a:tbl>
              <a:tblPr firstRow="1" bandRow="1">
                <a:tableStyleId>{5C22544A-7EE6-4342-B048-85BDC9FD1C3A}</a:tableStyleId>
              </a:tblPr>
              <a:tblGrid>
                <a:gridCol w="2594919"/>
                <a:gridCol w="2594919"/>
                <a:gridCol w="2594919"/>
              </a:tblGrid>
              <a:tr h="244664">
                <a:tc>
                  <a:txBody>
                    <a:bodyPr/>
                    <a:lstStyle/>
                    <a:p>
                      <a:r>
                        <a:rPr lang="en-US" altLang="zh-CN" b="0" dirty="0" smtClean="0">
                          <a:solidFill>
                            <a:srgbClr val="FF0000"/>
                          </a:solidFill>
                        </a:rPr>
                        <a:t>Significant</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smtClean="0">
                          <a:solidFill>
                            <a:srgbClr val="FF0000"/>
                          </a:solidFill>
                        </a:rPr>
                        <a:t>event,</a:t>
                      </a:r>
                      <a:r>
                        <a:rPr lang="zh-CN" altLang="en-US" b="0" baseline="0" dirty="0" smtClean="0">
                          <a:solidFill>
                            <a:srgbClr val="FF0000"/>
                          </a:solidFill>
                        </a:rPr>
                        <a:t> </a:t>
                      </a:r>
                      <a:r>
                        <a:rPr lang="en-US" altLang="zh-CN" b="0" baseline="0" dirty="0" err="1" smtClean="0">
                          <a:solidFill>
                            <a:srgbClr val="FF0000"/>
                          </a:solidFill>
                        </a:rPr>
                        <a:t>vRouter</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baseline="0" dirty="0" smtClean="0">
                          <a:solidFill>
                            <a:srgbClr val="FF0000"/>
                          </a:solidFill>
                        </a:rPr>
                        <a:t>perform</a:t>
                      </a:r>
                      <a:r>
                        <a:rPr lang="zh-CN" altLang="en-US" b="0" baseline="0" dirty="0" smtClean="0">
                          <a:solidFill>
                            <a:srgbClr val="FF0000"/>
                          </a:solidFill>
                        </a:rPr>
                        <a:t> </a:t>
                      </a:r>
                      <a:r>
                        <a:rPr lang="en-US" altLang="zh-CN" b="0" baseline="0" dirty="0" smtClean="0">
                          <a:solidFill>
                            <a:srgbClr val="FF0000"/>
                          </a:solidFill>
                        </a:rPr>
                        <a:t>worse</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r>
                        <a:rPr lang="en-US" altLang="zh-CN" dirty="0" smtClean="0">
                          <a:solidFill>
                            <a:srgbClr val="FFC000"/>
                          </a:solidFill>
                        </a:rPr>
                        <a:t>Important</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FFC000"/>
                          </a:solidFill>
                        </a:rPr>
                        <a:t>Druid</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FFC000"/>
                          </a:solidFill>
                        </a:rPr>
                        <a:t>almost</a:t>
                      </a:r>
                      <a:r>
                        <a:rPr lang="zh-CN" altLang="en-US" baseline="0" dirty="0" smtClean="0">
                          <a:solidFill>
                            <a:srgbClr val="FFC000"/>
                          </a:solidFill>
                        </a:rPr>
                        <a:t> </a:t>
                      </a:r>
                      <a:r>
                        <a:rPr lang="en-US" altLang="zh-CN" baseline="0" dirty="0" smtClean="0">
                          <a:solidFill>
                            <a:srgbClr val="FFC000"/>
                          </a:solidFill>
                        </a:rPr>
                        <a:t>same</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664">
                <a:tc>
                  <a:txBody>
                    <a:bodyPr/>
                    <a:lstStyle/>
                    <a:p>
                      <a:r>
                        <a:rPr lang="en-US" altLang="zh-CN" dirty="0" smtClean="0">
                          <a:solidFill>
                            <a:srgbClr val="92D050"/>
                          </a:solidFill>
                        </a:rPr>
                        <a:t>normal</a:t>
                      </a:r>
                      <a:endParaRPr lang="zh-CN" altLang="en-US" dirty="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92D050"/>
                          </a:solidFill>
                        </a:rPr>
                        <a:t>Hadoop,</a:t>
                      </a:r>
                      <a:r>
                        <a:rPr lang="zh-CN" altLang="en-US" baseline="0" dirty="0" smtClean="0">
                          <a:solidFill>
                            <a:srgbClr val="92D050"/>
                          </a:solidFill>
                        </a:rPr>
                        <a:t> </a:t>
                      </a:r>
                      <a:r>
                        <a:rPr lang="en-US" altLang="zh-CN" baseline="0" dirty="0" smtClean="0">
                          <a:solidFill>
                            <a:srgbClr val="92D050"/>
                          </a:solidFill>
                        </a:rPr>
                        <a:t>web,</a:t>
                      </a:r>
                      <a:r>
                        <a:rPr lang="zh-CN" altLang="en-US" baseline="0" dirty="0" smtClean="0">
                          <a:solidFill>
                            <a:srgbClr val="92D050"/>
                          </a:solidFill>
                        </a:rPr>
                        <a:t> </a:t>
                      </a:r>
                      <a:r>
                        <a:rPr lang="en-US" altLang="zh-CN" baseline="0" dirty="0" err="1" smtClean="0">
                          <a:solidFill>
                            <a:srgbClr val="92D050"/>
                          </a:solidFill>
                        </a:rPr>
                        <a:t>VoltDB</a:t>
                      </a:r>
                      <a:endParaRPr lang="zh-CN" altLang="en-US" dirty="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92D050"/>
                          </a:solidFill>
                        </a:rPr>
                        <a:t>almost</a:t>
                      </a:r>
                      <a:r>
                        <a:rPr lang="zh-CN" altLang="en-US" baseline="0" dirty="0" smtClean="0">
                          <a:solidFill>
                            <a:srgbClr val="92D050"/>
                          </a:solidFill>
                        </a:rPr>
                        <a:t> </a:t>
                      </a:r>
                      <a:r>
                        <a:rPr lang="en-US" altLang="zh-CN" baseline="0" dirty="0" smtClean="0">
                          <a:solidFill>
                            <a:srgbClr val="92D050"/>
                          </a:solidFill>
                        </a:rPr>
                        <a:t>same</a:t>
                      </a:r>
                      <a:endParaRPr lang="zh-CN" altLang="en-US" dirty="0" smtClean="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664">
                <a:tc>
                  <a:txBody>
                    <a:bodyPr/>
                    <a:lstStyle/>
                    <a:p>
                      <a:r>
                        <a:rPr lang="en-US" altLang="zh-CN" dirty="0" smtClean="0">
                          <a:solidFill>
                            <a:srgbClr val="00B0F0"/>
                          </a:solidFill>
                        </a:rPr>
                        <a:t>Unimportant</a:t>
                      </a:r>
                      <a:endParaRPr lang="zh-CN" alt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00B0F0"/>
                          </a:solidFill>
                        </a:rPr>
                        <a:t>Hive,</a:t>
                      </a:r>
                      <a:r>
                        <a:rPr lang="zh-CN" altLang="en-US" baseline="0" dirty="0" smtClean="0">
                          <a:solidFill>
                            <a:srgbClr val="00B0F0"/>
                          </a:solidFill>
                        </a:rPr>
                        <a:t> </a:t>
                      </a:r>
                      <a:r>
                        <a:rPr lang="en-US" altLang="zh-CN" dirty="0" err="1" smtClean="0">
                          <a:solidFill>
                            <a:srgbClr val="00B0F0"/>
                          </a:solidFill>
                        </a:rPr>
                        <a:t>Redias</a:t>
                      </a:r>
                      <a:endParaRPr lang="zh-CN" alt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B0F0"/>
                          </a:solidFill>
                        </a:rPr>
                        <a:t>almost</a:t>
                      </a:r>
                      <a:r>
                        <a:rPr lang="zh-CN" altLang="en-US" baseline="0" dirty="0" smtClean="0">
                          <a:solidFill>
                            <a:srgbClr val="00B0F0"/>
                          </a:solidFill>
                        </a:rPr>
                        <a:t> </a:t>
                      </a:r>
                      <a:r>
                        <a:rPr lang="en-US" altLang="zh-CN" baseline="0" dirty="0" smtClean="0">
                          <a:solidFill>
                            <a:srgbClr val="00B0F0"/>
                          </a:solidFill>
                        </a:rPr>
                        <a:t>same</a:t>
                      </a:r>
                      <a:endParaRPr lang="zh-CN" altLang="en-US"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664">
                <a:tc>
                  <a:txBody>
                    <a:bodyPr/>
                    <a:lstStyle/>
                    <a:p>
                      <a:r>
                        <a:rPr lang="en-US" altLang="zh-CN" dirty="0" smtClean="0"/>
                        <a:t>Lax</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data-back,</a:t>
                      </a:r>
                      <a:r>
                        <a:rPr lang="zh-CN" altLang="en-US" dirty="0" smtClean="0"/>
                        <a:t> </a:t>
                      </a:r>
                      <a:r>
                        <a:rPr lang="en-US" altLang="zh-CN" dirty="0" smtClean="0"/>
                        <a:t>data-</a:t>
                      </a:r>
                      <a:r>
                        <a:rPr lang="en-US" altLang="zh-CN" dirty="0" err="1" smtClean="0"/>
                        <a:t>distr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perform</a:t>
                      </a:r>
                      <a:r>
                        <a:rPr lang="zh-CN" altLang="en-US" dirty="0" smtClean="0"/>
                        <a:t> </a:t>
                      </a:r>
                      <a:r>
                        <a:rPr lang="en-US" altLang="zh-CN" dirty="0" smtClean="0"/>
                        <a:t>better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图表 11"/>
          <p:cNvGraphicFramePr/>
          <p:nvPr>
            <p:extLst/>
          </p:nvPr>
        </p:nvGraphicFramePr>
        <p:xfrm>
          <a:off x="6258241" y="1462754"/>
          <a:ext cx="3879408" cy="24336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nvPr>
        </p:nvGraphicFramePr>
        <p:xfrm>
          <a:off x="2189378" y="1462754"/>
          <a:ext cx="3879408" cy="24336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2270347"/>
      </p:ext>
    </p:extLst>
  </p:cSld>
  <p:clrMapOvr>
    <a:masterClrMapping/>
  </p:clrMapOvr>
  <p:transition advTm="185">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sp>
        <p:nvSpPr>
          <p:cNvPr id="3" name="内容占位符 2"/>
          <p:cNvSpPr>
            <a:spLocks noGrp="1"/>
          </p:cNvSpPr>
          <p:nvPr>
            <p:ph sz="quarter" idx="1"/>
          </p:nvPr>
        </p:nvSpPr>
        <p:spPr>
          <a:xfrm>
            <a:off x="2036977" y="3837985"/>
            <a:ext cx="8100672" cy="1136779"/>
          </a:xfrm>
          <a:ln w="44450">
            <a:solidFill>
              <a:srgbClr val="B167D2"/>
            </a:solidFill>
          </a:ln>
        </p:spPr>
        <p:txBody>
          <a:bodyPr/>
          <a:lstStyle/>
          <a:p>
            <a:pPr marL="0" indent="0">
              <a:buNone/>
            </a:pPr>
            <a:r>
              <a:rPr lang="en-US" altLang="zh-CN" dirty="0" smtClean="0">
                <a:solidFill>
                  <a:srgbClr val="FF0000"/>
                </a:solidFill>
              </a:rPr>
              <a:t>Significant</a:t>
            </a:r>
            <a:r>
              <a:rPr lang="zh-CN" altLang="en-US" dirty="0" smtClean="0">
                <a:solidFill>
                  <a:srgbClr val="FF0000"/>
                </a:solidFill>
              </a:rPr>
              <a:t> </a:t>
            </a:r>
            <a:r>
              <a:rPr lang="zh-CN" altLang="en-US" dirty="0" smtClean="0"/>
              <a:t>任务的流组 表现甚至更</a:t>
            </a:r>
            <a:r>
              <a:rPr lang="zh-CN" altLang="en-US" dirty="0" smtClean="0">
                <a:solidFill>
                  <a:srgbClr val="FF0000"/>
                </a:solidFill>
              </a:rPr>
              <a:t>差</a:t>
            </a:r>
            <a:endParaRPr lang="zh-CN" altLang="en-US" dirty="0">
              <a:solidFill>
                <a:srgbClr val="FF0000"/>
              </a:solidFill>
            </a:endParaRPr>
          </a:p>
          <a:p>
            <a:pPr marL="0" indent="0">
              <a:buNone/>
            </a:pPr>
            <a:r>
              <a:rPr lang="en-US" altLang="zh-CN" dirty="0"/>
              <a:t>Lax</a:t>
            </a:r>
            <a:r>
              <a:rPr lang="zh-CN" altLang="en-US" dirty="0"/>
              <a:t> </a:t>
            </a:r>
            <a:r>
              <a:rPr lang="zh-CN" altLang="en-US" dirty="0" smtClean="0"/>
              <a:t>任务流组表现甚至更</a:t>
            </a:r>
            <a:r>
              <a:rPr lang="zh-CN" altLang="en-US" dirty="0" smtClean="0">
                <a:solidFill>
                  <a:srgbClr val="FF0000"/>
                </a:solidFill>
              </a:rPr>
              <a:t>好</a:t>
            </a:r>
            <a:endParaRPr lang="zh-CN" altLang="en-US" dirty="0">
              <a:solidFill>
                <a:srgbClr val="FF0000"/>
              </a:solidFill>
            </a:endParaRPr>
          </a:p>
          <a:p>
            <a:endParaRPr kumimoji="1" lang="zh-CN" altLang="en-US" dirty="0" smtClean="0"/>
          </a:p>
        </p:txBody>
      </p:sp>
      <p:sp>
        <p:nvSpPr>
          <p:cNvPr id="5" name="Rounded Rectangle 8"/>
          <p:cNvSpPr/>
          <p:nvPr/>
        </p:nvSpPr>
        <p:spPr>
          <a:xfrm>
            <a:off x="2030265" y="5204878"/>
            <a:ext cx="8248028" cy="10668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4400" dirty="0"/>
              <a:t>调度时考虑任务重要性</a:t>
            </a:r>
            <a:r>
              <a:rPr lang="en-US" altLang="zh-CN" sz="4400" dirty="0"/>
              <a:t>!!!</a:t>
            </a:r>
            <a:endParaRPr kumimoji="1" lang="zh-CN" altLang="en-US" sz="3600" dirty="0"/>
          </a:p>
        </p:txBody>
      </p:sp>
      <p:graphicFrame>
        <p:nvGraphicFramePr>
          <p:cNvPr id="11" name="图表 10"/>
          <p:cNvGraphicFramePr/>
          <p:nvPr>
            <p:extLst/>
          </p:nvPr>
        </p:nvGraphicFramePr>
        <p:xfrm>
          <a:off x="6258241" y="1462754"/>
          <a:ext cx="3879408" cy="24336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p:nvPr>
            <p:extLst/>
          </p:nvPr>
        </p:nvGraphicFramePr>
        <p:xfrm>
          <a:off x="2189378" y="1462754"/>
          <a:ext cx="3879408" cy="24336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15220510"/>
      </p:ext>
    </p:extLst>
  </p:cSld>
  <p:clrMapOvr>
    <a:masterClrMapping/>
  </p:clrMapOvr>
  <p:transition advTm="52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研究背景</a:t>
            </a:r>
            <a:endParaRPr kumimoji="1" lang="zh-CN" altLang="en-US" b="1" dirty="0">
              <a:solidFill>
                <a:schemeClr val="tx1"/>
              </a:solidFill>
            </a:endParaRPr>
          </a:p>
        </p:txBody>
      </p:sp>
      <p:sp>
        <p:nvSpPr>
          <p:cNvPr id="3" name="内容占位符 2"/>
          <p:cNvSpPr>
            <a:spLocks noGrp="1"/>
          </p:cNvSpPr>
          <p:nvPr>
            <p:ph sz="quarter" idx="1"/>
          </p:nvPr>
        </p:nvSpPr>
        <p:spPr>
          <a:xfrm>
            <a:off x="1829469" y="1270202"/>
            <a:ext cx="8649621" cy="5497652"/>
          </a:xfrm>
        </p:spPr>
        <p:txBody>
          <a:bodyPr>
            <a:normAutofit lnSpcReduction="10000"/>
          </a:bodyPr>
          <a:lstStyle/>
          <a:p>
            <a:r>
              <a:rPr lang="zh-CN" altLang="en-US" dirty="0" smtClean="0"/>
              <a:t>数据中心网络</a:t>
            </a:r>
            <a:endParaRPr lang="en-US" altLang="zh-CN" sz="1600" b="1" dirty="0">
              <a:solidFill>
                <a:schemeClr val="accent2">
                  <a:lumMod val="75000"/>
                </a:schemeClr>
              </a:solidFill>
            </a:endParaRPr>
          </a:p>
          <a:p>
            <a:pPr lvl="1"/>
            <a:r>
              <a:rPr lang="zh-CN" altLang="en-US" dirty="0" smtClean="0"/>
              <a:t>支撑互联网在线服务的数据中心</a:t>
            </a:r>
            <a:endParaRPr lang="en-US" altLang="zh-CN" dirty="0" smtClean="0"/>
          </a:p>
          <a:p>
            <a:pPr lvl="2"/>
            <a:r>
              <a:rPr lang="en-US" altLang="zh-CN" dirty="0" smtClean="0"/>
              <a:t>Facebook</a:t>
            </a:r>
            <a:r>
              <a:rPr lang="zh-CN" altLang="en-US" dirty="0" smtClean="0"/>
              <a:t>，</a:t>
            </a:r>
            <a:r>
              <a:rPr lang="en-US" altLang="zh-CN" dirty="0" smtClean="0"/>
              <a:t>YouTube</a:t>
            </a:r>
            <a:r>
              <a:rPr lang="zh-CN" altLang="en-US" dirty="0" smtClean="0"/>
              <a:t>，移动，电信等</a:t>
            </a:r>
            <a:endParaRPr lang="en-US" altLang="zh-CN" dirty="0" smtClean="0"/>
          </a:p>
          <a:p>
            <a:pPr lvl="2"/>
            <a:r>
              <a:rPr lang="zh-CN" altLang="en-US" dirty="0" smtClean="0"/>
              <a:t>进行密集计算、存储，向用户提供在线服务</a:t>
            </a:r>
            <a:endParaRPr kumimoji="1" lang="zh-CN" altLang="en-US" dirty="0" smtClean="0"/>
          </a:p>
          <a:p>
            <a:r>
              <a:rPr kumimoji="1" lang="zh-CN" altLang="en-US" dirty="0" smtClean="0"/>
              <a:t>评价</a:t>
            </a:r>
            <a:r>
              <a:rPr kumimoji="1" lang="zh-CN" altLang="en-US" dirty="0"/>
              <a:t>数据</a:t>
            </a:r>
            <a:r>
              <a:rPr kumimoji="1" lang="zh-CN" altLang="en-US" dirty="0" smtClean="0"/>
              <a:t>中心网络对</a:t>
            </a:r>
            <a:r>
              <a:rPr kumimoji="1" lang="zh-CN" altLang="en-US" dirty="0"/>
              <a:t>应用服务质量的标准：</a:t>
            </a:r>
          </a:p>
          <a:p>
            <a:pPr lvl="1"/>
            <a:r>
              <a:rPr kumimoji="1" lang="zh-CN" altLang="en-US" dirty="0"/>
              <a:t>带宽，延迟</a:t>
            </a:r>
          </a:p>
          <a:p>
            <a:pPr lvl="1"/>
            <a:r>
              <a:rPr kumimoji="1" lang="zh-CN" altLang="en-US" dirty="0" smtClean="0"/>
              <a:t>应用</a:t>
            </a:r>
            <a:r>
              <a:rPr kumimoji="1" lang="zh-CN" altLang="en-US" dirty="0"/>
              <a:t>对带宽和延迟需求</a:t>
            </a:r>
            <a:r>
              <a:rPr kumimoji="1" lang="zh-CN" altLang="en-US" dirty="0" smtClean="0"/>
              <a:t>不同</a:t>
            </a:r>
          </a:p>
          <a:p>
            <a:pPr lvl="1"/>
            <a:r>
              <a:rPr kumimoji="1" lang="zh-CN" altLang="en-US" dirty="0"/>
              <a:t>低延迟优先</a:t>
            </a:r>
          </a:p>
          <a:p>
            <a:pPr lvl="2"/>
            <a:r>
              <a:rPr kumimoji="1" lang="en-US" altLang="zh-CN" sz="1500" dirty="0"/>
              <a:t>PTP</a:t>
            </a:r>
            <a:r>
              <a:rPr kumimoji="1" lang="zh-CN" altLang="en-US" sz="1500" dirty="0"/>
              <a:t>同步</a:t>
            </a:r>
          </a:p>
          <a:p>
            <a:pPr lvl="2"/>
            <a:r>
              <a:rPr kumimoji="1" lang="en-US" altLang="zh-CN" sz="1500" dirty="0" err="1"/>
              <a:t>Memcached</a:t>
            </a:r>
            <a:endParaRPr kumimoji="1" lang="zh-CN" altLang="en-US" sz="1500" dirty="0"/>
          </a:p>
          <a:p>
            <a:pPr lvl="2"/>
            <a:r>
              <a:rPr kumimoji="1" lang="en-US" altLang="zh-CN" sz="1500" dirty="0"/>
              <a:t>Naiad</a:t>
            </a:r>
            <a:endParaRPr kumimoji="1" lang="zh-CN" altLang="en-US" sz="1500" dirty="0"/>
          </a:p>
          <a:p>
            <a:pPr lvl="1"/>
            <a:r>
              <a:rPr kumimoji="1" lang="zh-CN" altLang="en-US" dirty="0"/>
              <a:t>高带宽优先</a:t>
            </a:r>
          </a:p>
          <a:p>
            <a:pPr lvl="2"/>
            <a:r>
              <a:rPr kumimoji="1" lang="zh-CN" altLang="en-US" dirty="0"/>
              <a:t>大数据备份</a:t>
            </a:r>
          </a:p>
          <a:p>
            <a:pPr lvl="2"/>
            <a:r>
              <a:rPr kumimoji="1" lang="en-US" altLang="zh-CN" dirty="0"/>
              <a:t>Hadoop</a:t>
            </a:r>
            <a:endParaRPr kumimoji="1" lang="zh-CN" altLang="en-US" dirty="0"/>
          </a:p>
          <a:p>
            <a:pPr lvl="1"/>
            <a:endParaRPr kumimoji="1" lang="zh-CN" altLang="en-US" dirty="0" smtClean="0"/>
          </a:p>
          <a:p>
            <a:endParaRPr lang="en-US" altLang="zh-CN" dirty="0" smtClean="0"/>
          </a:p>
          <a:p>
            <a:pPr marL="0" indent="0">
              <a:buNone/>
            </a:pPr>
            <a:endParaRPr lang="en-US" altLang="zh-CN" dirty="0" smtClean="0"/>
          </a:p>
          <a:p>
            <a:endParaRPr lang="en-US" altLang="zh-CN" dirty="0" smtClean="0"/>
          </a:p>
          <a:p>
            <a:endParaRPr lang="en-US" altLang="zh-CN" dirty="0"/>
          </a:p>
          <a:p>
            <a:endParaRPr kumimoji="1" lang="zh-CN" altLang="en-US" dirty="0"/>
          </a:p>
        </p:txBody>
      </p:sp>
      <p:pic>
        <p:nvPicPr>
          <p:cNvPr id="24" name="Picture 15" descr="youtube-icon.png"/>
          <p:cNvPicPr>
            <a:picLocks noChangeAspect="1"/>
          </p:cNvPicPr>
          <p:nvPr/>
        </p:nvPicPr>
        <p:blipFill>
          <a:blip r:embed="rId3" cstate="print"/>
          <a:stretch>
            <a:fillRect/>
          </a:stretch>
        </p:blipFill>
        <p:spPr>
          <a:xfrm>
            <a:off x="9300266" y="1206397"/>
            <a:ext cx="792088" cy="792088"/>
          </a:xfrm>
          <a:prstGeom prst="rect">
            <a:avLst/>
          </a:prstGeom>
        </p:spPr>
      </p:pic>
      <p:pic>
        <p:nvPicPr>
          <p:cNvPr id="25" name="Picture 2"/>
          <p:cNvPicPr>
            <a:picLocks noChangeAspect="1" noChangeArrowheads="1"/>
          </p:cNvPicPr>
          <p:nvPr/>
        </p:nvPicPr>
        <p:blipFill>
          <a:blip r:embed="rId4" cstate="print">
            <a:clrChange>
              <a:clrFrom>
                <a:srgbClr val="ADADAD"/>
              </a:clrFrom>
              <a:clrTo>
                <a:srgbClr val="ADADAD">
                  <a:alpha val="0"/>
                </a:srgbClr>
              </a:clrTo>
            </a:clrChange>
          </a:blip>
          <a:srcRect/>
          <a:stretch>
            <a:fillRect/>
          </a:stretch>
        </p:blipFill>
        <p:spPr bwMode="auto">
          <a:xfrm>
            <a:off x="7678958" y="1910477"/>
            <a:ext cx="1762125" cy="714375"/>
          </a:xfrm>
          <a:prstGeom prst="rect">
            <a:avLst/>
          </a:prstGeom>
          <a:noFill/>
          <a:ln w="9525">
            <a:noFill/>
            <a:miter lim="800000"/>
            <a:headEnd/>
            <a:tailEnd/>
          </a:ln>
        </p:spPr>
      </p:pic>
      <p:pic>
        <p:nvPicPr>
          <p:cNvPr id="27" name="图片 26" descr="FaceBook_256x256.png"/>
          <p:cNvPicPr>
            <a:picLocks noChangeAspect="1"/>
          </p:cNvPicPr>
          <p:nvPr/>
        </p:nvPicPr>
        <p:blipFill>
          <a:blip r:embed="rId5" cstate="print"/>
          <a:stretch>
            <a:fillRect/>
          </a:stretch>
        </p:blipFill>
        <p:spPr>
          <a:xfrm>
            <a:off x="8337861" y="1106696"/>
            <a:ext cx="738956" cy="738956"/>
          </a:xfrm>
          <a:prstGeom prst="rect">
            <a:avLst/>
          </a:prstGeom>
        </p:spPr>
      </p:pic>
      <p:pic>
        <p:nvPicPr>
          <p:cNvPr id="28" name="图片 27" descr="yahoo1.jpg"/>
          <p:cNvPicPr>
            <a:picLocks noChangeAspect="1"/>
          </p:cNvPicPr>
          <p:nvPr/>
        </p:nvPicPr>
        <p:blipFill>
          <a:blip r:embed="rId6" cstate="print">
            <a:clrChange>
              <a:clrFrom>
                <a:srgbClr val="FEFEFE"/>
              </a:clrFrom>
              <a:clrTo>
                <a:srgbClr val="FEFEFE">
                  <a:alpha val="0"/>
                </a:srgbClr>
              </a:clrTo>
            </a:clrChange>
          </a:blip>
          <a:stretch>
            <a:fillRect/>
          </a:stretch>
        </p:blipFill>
        <p:spPr>
          <a:xfrm>
            <a:off x="9151650" y="1845907"/>
            <a:ext cx="1494500" cy="1046151"/>
          </a:xfrm>
          <a:prstGeom prst="rect">
            <a:avLst/>
          </a:prstGeom>
        </p:spPr>
      </p:pic>
      <p:pic>
        <p:nvPicPr>
          <p:cNvPr id="31" name="图片 30"/>
          <p:cNvPicPr>
            <a:picLocks noChangeAspect="1"/>
          </p:cNvPicPr>
          <p:nvPr/>
        </p:nvPicPr>
        <p:blipFill>
          <a:blip r:embed="rId7"/>
          <a:stretch>
            <a:fillRect/>
          </a:stretch>
        </p:blipFill>
        <p:spPr>
          <a:xfrm>
            <a:off x="6565262" y="3646322"/>
            <a:ext cx="4080888" cy="3285039"/>
          </a:xfrm>
          <a:prstGeom prst="rect">
            <a:avLst/>
          </a:prstGeom>
        </p:spPr>
      </p:pic>
      <p:sp>
        <p:nvSpPr>
          <p:cNvPr id="39" name="文本框 38"/>
          <p:cNvSpPr txBox="1"/>
          <p:nvPr/>
        </p:nvSpPr>
        <p:spPr>
          <a:xfrm>
            <a:off x="8983266" y="4608411"/>
            <a:ext cx="915635" cy="369332"/>
          </a:xfrm>
          <a:prstGeom prst="rect">
            <a:avLst/>
          </a:prstGeom>
          <a:noFill/>
        </p:spPr>
        <p:txBody>
          <a:bodyPr wrap="none" rtlCol="0">
            <a:spAutoFit/>
          </a:bodyPr>
          <a:lstStyle/>
          <a:p>
            <a:r>
              <a:rPr kumimoji="1" lang="en-US" altLang="zh-CN" b="1" dirty="0" err="1"/>
              <a:t>hadoop</a:t>
            </a:r>
            <a:endParaRPr kumimoji="1" lang="zh-CN" altLang="en-US" b="1" dirty="0"/>
          </a:p>
        </p:txBody>
      </p:sp>
      <p:sp>
        <p:nvSpPr>
          <p:cNvPr id="40" name="文本框 39"/>
          <p:cNvSpPr txBox="1"/>
          <p:nvPr/>
        </p:nvSpPr>
        <p:spPr>
          <a:xfrm>
            <a:off x="7432435" y="5151302"/>
            <a:ext cx="1149507" cy="369332"/>
          </a:xfrm>
          <a:prstGeom prst="rect">
            <a:avLst/>
          </a:prstGeom>
          <a:noFill/>
        </p:spPr>
        <p:txBody>
          <a:bodyPr wrap="square" rtlCol="0">
            <a:spAutoFit/>
          </a:bodyPr>
          <a:lstStyle/>
          <a:p>
            <a:r>
              <a:rPr kumimoji="1" lang="en-US" altLang="zh-CN" b="1" dirty="0"/>
              <a:t>PTP</a:t>
            </a:r>
            <a:r>
              <a:rPr kumimoji="1" lang="zh-CN" altLang="en-US" b="1" dirty="0"/>
              <a:t> 同步</a:t>
            </a:r>
          </a:p>
        </p:txBody>
      </p:sp>
      <p:sp>
        <p:nvSpPr>
          <p:cNvPr id="41" name="文本框 40"/>
          <p:cNvSpPr txBox="1"/>
          <p:nvPr/>
        </p:nvSpPr>
        <p:spPr>
          <a:xfrm>
            <a:off x="7432435" y="5520114"/>
            <a:ext cx="1550831" cy="369332"/>
          </a:xfrm>
          <a:prstGeom prst="rect">
            <a:avLst/>
          </a:prstGeom>
          <a:noFill/>
        </p:spPr>
        <p:txBody>
          <a:bodyPr wrap="square" rtlCol="0">
            <a:spAutoFit/>
          </a:bodyPr>
          <a:lstStyle/>
          <a:p>
            <a:r>
              <a:rPr kumimoji="1" lang="en-US" altLang="zh-CN" b="1" dirty="0" err="1"/>
              <a:t>Memcached</a:t>
            </a:r>
            <a:endParaRPr kumimoji="1" lang="zh-CN" altLang="en-US" b="1" dirty="0"/>
          </a:p>
        </p:txBody>
      </p:sp>
      <p:sp>
        <p:nvSpPr>
          <p:cNvPr id="42" name="文本框 41"/>
          <p:cNvSpPr txBox="1"/>
          <p:nvPr/>
        </p:nvSpPr>
        <p:spPr>
          <a:xfrm>
            <a:off x="7532297" y="5878339"/>
            <a:ext cx="1149507" cy="369332"/>
          </a:xfrm>
          <a:prstGeom prst="rect">
            <a:avLst/>
          </a:prstGeom>
          <a:noFill/>
        </p:spPr>
        <p:txBody>
          <a:bodyPr wrap="square" rtlCol="0">
            <a:spAutoFit/>
          </a:bodyPr>
          <a:lstStyle/>
          <a:p>
            <a:r>
              <a:rPr kumimoji="1" lang="en-US" altLang="zh-CN" b="1" dirty="0"/>
              <a:t>Naiad</a:t>
            </a:r>
            <a:endParaRPr kumimoji="1" lang="zh-CN" altLang="en-US" b="1" dirty="0"/>
          </a:p>
        </p:txBody>
      </p:sp>
      <p:sp>
        <p:nvSpPr>
          <p:cNvPr id="43" name="文本框 42"/>
          <p:cNvSpPr txBox="1"/>
          <p:nvPr/>
        </p:nvSpPr>
        <p:spPr>
          <a:xfrm>
            <a:off x="8963088" y="4112303"/>
            <a:ext cx="1338828" cy="369332"/>
          </a:xfrm>
          <a:prstGeom prst="rect">
            <a:avLst/>
          </a:prstGeom>
          <a:noFill/>
        </p:spPr>
        <p:txBody>
          <a:bodyPr wrap="none" rtlCol="0">
            <a:spAutoFit/>
          </a:bodyPr>
          <a:lstStyle/>
          <a:p>
            <a:r>
              <a:rPr kumimoji="1" lang="zh-CN" altLang="en-US" b="1" dirty="0"/>
              <a:t>大数据备份</a:t>
            </a:r>
          </a:p>
        </p:txBody>
      </p:sp>
      <p:sp>
        <p:nvSpPr>
          <p:cNvPr id="44" name="文本框 43"/>
          <p:cNvSpPr txBox="1"/>
          <p:nvPr/>
        </p:nvSpPr>
        <p:spPr>
          <a:xfrm>
            <a:off x="6904461" y="4131050"/>
            <a:ext cx="646331" cy="369332"/>
          </a:xfrm>
          <a:prstGeom prst="rect">
            <a:avLst/>
          </a:prstGeom>
          <a:noFill/>
        </p:spPr>
        <p:txBody>
          <a:bodyPr wrap="none" rtlCol="0">
            <a:spAutoFit/>
          </a:bodyPr>
          <a:lstStyle/>
          <a:p>
            <a:r>
              <a:rPr kumimoji="1" lang="zh-CN" altLang="en-US" b="1" dirty="0"/>
              <a:t>最优</a:t>
            </a:r>
          </a:p>
        </p:txBody>
      </p:sp>
      <p:sp>
        <p:nvSpPr>
          <p:cNvPr id="45" name="文本框 44"/>
          <p:cNvSpPr txBox="1"/>
          <p:nvPr/>
        </p:nvSpPr>
        <p:spPr>
          <a:xfrm>
            <a:off x="9761913" y="5601483"/>
            <a:ext cx="646331" cy="369332"/>
          </a:xfrm>
          <a:prstGeom prst="rect">
            <a:avLst/>
          </a:prstGeom>
          <a:noFill/>
        </p:spPr>
        <p:txBody>
          <a:bodyPr wrap="none" rtlCol="0">
            <a:spAutoFit/>
          </a:bodyPr>
          <a:lstStyle/>
          <a:p>
            <a:r>
              <a:rPr kumimoji="1" lang="zh-CN" altLang="en-US" b="1" dirty="0"/>
              <a:t>最差</a:t>
            </a:r>
          </a:p>
        </p:txBody>
      </p:sp>
    </p:spTree>
    <p:extLst>
      <p:ext uri="{BB962C8B-B14F-4D97-AF65-F5344CB8AC3E}">
        <p14:creationId xmlns:p14="http://schemas.microsoft.com/office/powerpoint/2010/main" val="21033187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p:cNvGrpSpPr/>
          <p:nvPr/>
        </p:nvGrpSpPr>
        <p:grpSpPr>
          <a:xfrm>
            <a:off x="2438401" y="2133600"/>
            <a:ext cx="4193123" cy="3572220"/>
            <a:chOff x="2553762" y="2124177"/>
            <a:chExt cx="4193123" cy="3572220"/>
          </a:xfrm>
        </p:grpSpPr>
        <p:sp>
          <p:nvSpPr>
            <p:cNvPr id="6" name="Rectangle 5"/>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7" name="Straight Connector 6"/>
            <p:cNvCxnSpPr>
              <a:stCxn id="6"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5"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5"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8" name="Rectangle 17"/>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19" name="Straight Connector 18"/>
            <p:cNvCxnSpPr>
              <a:stCxn id="17"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22" name="Straight Connector 21"/>
            <p:cNvCxnSpPr>
              <a:stCxn id="21"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4" name="Rectangle 23"/>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25" name="Straight Connector 24"/>
            <p:cNvCxnSpPr>
              <a:stCxn id="23"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3622685" y="2124177"/>
              <a:ext cx="545969" cy="678181"/>
              <a:chOff x="1027560" y="1988818"/>
              <a:chExt cx="545969" cy="678181"/>
            </a:xfrm>
          </p:grpSpPr>
          <p:sp>
            <p:nvSpPr>
              <p:cNvPr id="28" name="Cube 2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a:off x="2747082" y="4333601"/>
              <a:ext cx="978209" cy="243008"/>
              <a:chOff x="5220661" y="3675707"/>
              <a:chExt cx="978209" cy="243008"/>
            </a:xfrm>
          </p:grpSpPr>
          <p:sp>
            <p:nvSpPr>
              <p:cNvPr id="33" name="Rectangle 3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 name="Group 53"/>
            <p:cNvGrpSpPr/>
            <p:nvPr/>
          </p:nvGrpSpPr>
          <p:grpSpPr>
            <a:xfrm>
              <a:off x="4168476" y="4333601"/>
              <a:ext cx="978209" cy="243008"/>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6" name="Group 75"/>
            <p:cNvGrpSpPr/>
            <p:nvPr/>
          </p:nvGrpSpPr>
          <p:grpSpPr>
            <a:xfrm>
              <a:off x="4486020" y="2128098"/>
              <a:ext cx="545969" cy="678181"/>
              <a:chOff x="1027560" y="1988818"/>
              <a:chExt cx="545969" cy="678181"/>
            </a:xfrm>
          </p:grpSpPr>
          <p:sp>
            <p:nvSpPr>
              <p:cNvPr id="77" name="Cube 7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81" name="Group 80"/>
            <p:cNvGrpSpPr/>
            <p:nvPr/>
          </p:nvGrpSpPr>
          <p:grpSpPr>
            <a:xfrm>
              <a:off x="5362716" y="2141219"/>
              <a:ext cx="545969" cy="678181"/>
              <a:chOff x="1027560" y="1988818"/>
              <a:chExt cx="545969" cy="678181"/>
            </a:xfrm>
          </p:grpSpPr>
          <p:sp>
            <p:nvSpPr>
              <p:cNvPr id="82" name="Cube 8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86" name="Rectangle 8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87" name="Straight Connector 86"/>
            <p:cNvCxnSpPr>
              <a:stCxn id="86"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89" name="Rectangle 8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90" name="Straight Connector 89"/>
            <p:cNvCxnSpPr>
              <a:stCxn id="88"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89"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5579365" y="4342092"/>
              <a:ext cx="978209" cy="243008"/>
              <a:chOff x="5220661" y="3675707"/>
              <a:chExt cx="978209" cy="243008"/>
            </a:xfrm>
          </p:grpSpPr>
          <p:sp>
            <p:nvSpPr>
              <p:cNvPr id="93"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116" name="Title 1"/>
          <p:cNvSpPr>
            <a:spLocks noGrp="1"/>
          </p:cNvSpPr>
          <p:nvPr>
            <p:ph type="title"/>
          </p:nvPr>
        </p:nvSpPr>
        <p:spPr>
          <a:xfrm>
            <a:off x="1602323" y="-3912"/>
            <a:ext cx="9144000" cy="1143000"/>
          </a:xfrm>
        </p:spPr>
        <p:txBody>
          <a:bodyPr>
            <a:normAutofit/>
          </a:bodyPr>
          <a:lstStyle/>
          <a:p>
            <a:r>
              <a:rPr kumimoji="1" lang="zh-CN" altLang="en-US" b="1" dirty="0">
                <a:solidFill>
                  <a:schemeClr val="tx1"/>
                </a:solidFill>
              </a:rPr>
              <a:t>数据中心权重任务调度</a:t>
            </a:r>
            <a:endParaRPr lang="en-US" dirty="0">
              <a:solidFill>
                <a:srgbClr val="534EFD"/>
              </a:solidFill>
            </a:endParaRPr>
          </a:p>
        </p:txBody>
      </p:sp>
    </p:spTree>
    <p:custDataLst>
      <p:tags r:id="rId1"/>
    </p:custDataLst>
    <p:extLst>
      <p:ext uri="{BB962C8B-B14F-4D97-AF65-F5344CB8AC3E}">
        <p14:creationId xmlns:p14="http://schemas.microsoft.com/office/powerpoint/2010/main" val="1613947041"/>
      </p:ext>
    </p:extLst>
  </p:cSld>
  <p:clrMapOvr>
    <a:masterClrMapping/>
  </p:clrMapOvr>
  <p:transition advClick="0" advTm="1315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750" fill="hold"/>
                                        <p:tgtEl>
                                          <p:spTgt spid="1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roup 353"/>
          <p:cNvGrpSpPr/>
          <p:nvPr/>
        </p:nvGrpSpPr>
        <p:grpSpPr>
          <a:xfrm>
            <a:off x="6160322" y="1826678"/>
            <a:ext cx="3059879" cy="4193123"/>
            <a:chOff x="4636321" y="1826677"/>
            <a:chExt cx="3059879" cy="4193123"/>
          </a:xfrm>
        </p:grpSpPr>
        <p:sp>
          <p:nvSpPr>
            <p:cNvPr id="116" name="Rectangle 115"/>
            <p:cNvSpPr/>
            <p:nvPr/>
          </p:nvSpPr>
          <p:spPr>
            <a:xfrm rot="16200000" flipH="1">
              <a:off x="732344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117" name="Straight Connector 116"/>
            <p:cNvCxnSpPr>
              <a:stCxn id="116" idx="0"/>
            </p:cNvCxnSpPr>
            <p:nvPr/>
          </p:nvCxnSpPr>
          <p:spPr>
            <a:xfrm rot="16200000" flipH="1" flipV="1">
              <a:off x="6650390" y="1787252"/>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61"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61"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rot="16200000" flipH="1">
              <a:off x="732344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28" name="Rectangle 127"/>
            <p:cNvSpPr/>
            <p:nvPr/>
          </p:nvSpPr>
          <p:spPr>
            <a:xfrm rot="16200000" flipH="1">
              <a:off x="732344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129" name="Straight Connector 128"/>
            <p:cNvCxnSpPr>
              <a:stCxn id="127" idx="0"/>
            </p:cNvCxnSpPr>
            <p:nvPr/>
          </p:nvCxnSpPr>
          <p:spPr>
            <a:xfrm rot="16200000" flipV="1">
              <a:off x="6874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8" idx="0"/>
            </p:cNvCxnSpPr>
            <p:nvPr/>
          </p:nvCxnSpPr>
          <p:spPr>
            <a:xfrm rot="16200000" flipV="1">
              <a:off x="6645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rot="16200000" flipH="1">
              <a:off x="732344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132" name="Straight Connector 131"/>
            <p:cNvCxnSpPr>
              <a:stCxn id="131" idx="0"/>
            </p:cNvCxnSpPr>
            <p:nvPr/>
          </p:nvCxnSpPr>
          <p:spPr>
            <a:xfrm rot="16200000" flipH="1" flipV="1">
              <a:off x="6651451"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rot="16200000" flipH="1">
              <a:off x="732344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134" name="Rectangle 133"/>
            <p:cNvSpPr/>
            <p:nvPr/>
          </p:nvSpPr>
          <p:spPr>
            <a:xfrm rot="16200000" flipH="1">
              <a:off x="732344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135" name="Straight Connector 134"/>
            <p:cNvCxnSpPr>
              <a:stCxn id="133" idx="0"/>
            </p:cNvCxnSpPr>
            <p:nvPr/>
          </p:nvCxnSpPr>
          <p:spPr>
            <a:xfrm rot="16200000" flipV="1">
              <a:off x="6873154"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34" idx="0"/>
            </p:cNvCxnSpPr>
            <p:nvPr/>
          </p:nvCxnSpPr>
          <p:spPr>
            <a:xfrm rot="16200000" flipV="1">
              <a:off x="6644554"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78" name="Rectangle 177"/>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142" name="Rectangle 141"/>
            <p:cNvSpPr/>
            <p:nvPr/>
          </p:nvSpPr>
          <p:spPr>
            <a:xfrm rot="16200000" flipH="1">
              <a:off x="7323439"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143" name="Straight Connector 142"/>
            <p:cNvCxnSpPr>
              <a:stCxn id="142" idx="0"/>
            </p:cNvCxnSpPr>
            <p:nvPr/>
          </p:nvCxnSpPr>
          <p:spPr>
            <a:xfrm rot="16200000" flipH="1" flipV="1">
              <a:off x="6650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rot="16200000" flipH="1">
              <a:off x="7323439"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145" name="Rectangle 144"/>
            <p:cNvSpPr/>
            <p:nvPr/>
          </p:nvSpPr>
          <p:spPr>
            <a:xfrm rot="16200000" flipH="1">
              <a:off x="7323439"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146" name="Straight Connector 145"/>
            <p:cNvCxnSpPr>
              <a:stCxn id="144" idx="0"/>
            </p:cNvCxnSpPr>
            <p:nvPr/>
          </p:nvCxnSpPr>
          <p:spPr>
            <a:xfrm rot="16200000" flipV="1">
              <a:off x="6874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45" idx="0"/>
            </p:cNvCxnSpPr>
            <p:nvPr/>
          </p:nvCxnSpPr>
          <p:spPr>
            <a:xfrm rot="16200000" flipV="1">
              <a:off x="6645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rot="16200000" flipH="1">
              <a:off x="5974294"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0" name="Straight Arrow Connector 119"/>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53" name="Group 352"/>
          <p:cNvGrpSpPr/>
          <p:nvPr/>
        </p:nvGrpSpPr>
        <p:grpSpPr>
          <a:xfrm>
            <a:off x="2770984" y="1826678"/>
            <a:ext cx="3059877" cy="4193123"/>
            <a:chOff x="1399382" y="1978991"/>
            <a:chExt cx="3059877" cy="4193123"/>
          </a:xfrm>
        </p:grpSpPr>
        <p:grpSp>
          <p:nvGrpSpPr>
            <p:cNvPr id="256" name="Group 255"/>
            <p:cNvGrpSpPr/>
            <p:nvPr/>
          </p:nvGrpSpPr>
          <p:grpSpPr>
            <a:xfrm>
              <a:off x="2599978" y="2666914"/>
              <a:ext cx="1859281" cy="2871458"/>
              <a:chOff x="2447578" y="2514514"/>
              <a:chExt cx="1859281" cy="2871458"/>
            </a:xfrm>
          </p:grpSpPr>
          <p:cxnSp>
            <p:nvCxnSpPr>
              <p:cNvPr id="257" name="Straight Arrow Connector 256"/>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0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66" name="Group 265"/>
            <p:cNvGrpSpPr/>
            <p:nvPr/>
          </p:nvGrpSpPr>
          <p:grpSpPr>
            <a:xfrm>
              <a:off x="1399382" y="1978991"/>
              <a:ext cx="362398" cy="4193123"/>
              <a:chOff x="1246982" y="1826591"/>
              <a:chExt cx="362398" cy="4193123"/>
            </a:xfrm>
          </p:grpSpPr>
          <p:sp>
            <p:nvSpPr>
              <p:cNvPr id="267" name="Rectangle 266"/>
              <p:cNvSpPr/>
              <p:nvPr/>
            </p:nvSpPr>
            <p:spPr>
              <a:xfrm rot="5400000">
                <a:off x="1236619" y="18369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268" name="Rectangle 267"/>
              <p:cNvSpPr/>
              <p:nvPr/>
            </p:nvSpPr>
            <p:spPr>
              <a:xfrm rot="5400000">
                <a:off x="1236619" y="22941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269" name="Rectangle 268"/>
              <p:cNvSpPr/>
              <p:nvPr/>
            </p:nvSpPr>
            <p:spPr>
              <a:xfrm rot="5400000">
                <a:off x="1236619" y="27513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270" name="Rectangle 269"/>
              <p:cNvSpPr/>
              <p:nvPr/>
            </p:nvSpPr>
            <p:spPr>
              <a:xfrm rot="5400000">
                <a:off x="1236619" y="3286877"/>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71" name="Rectangle 270"/>
              <p:cNvSpPr/>
              <p:nvPr/>
            </p:nvSpPr>
            <p:spPr>
              <a:xfrm rot="5400000">
                <a:off x="1236619" y="37440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72" name="Rectangle 271"/>
              <p:cNvSpPr/>
              <p:nvPr/>
            </p:nvSpPr>
            <p:spPr>
              <a:xfrm rot="5400000">
                <a:off x="1236619" y="42012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273" name="Rectangle 272"/>
              <p:cNvSpPr/>
              <p:nvPr/>
            </p:nvSpPr>
            <p:spPr>
              <a:xfrm rot="5400000">
                <a:off x="1236620" y="47325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274" name="Rectangle 273"/>
              <p:cNvSpPr/>
              <p:nvPr/>
            </p:nvSpPr>
            <p:spPr>
              <a:xfrm rot="5400000">
                <a:off x="1236620" y="51897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275" name="Rectangle 274"/>
              <p:cNvSpPr/>
              <p:nvPr/>
            </p:nvSpPr>
            <p:spPr>
              <a:xfrm rot="5400000">
                <a:off x="1236620" y="56469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grpSp>
          <p:nvGrpSpPr>
            <p:cNvPr id="276" name="Group 275"/>
            <p:cNvGrpSpPr/>
            <p:nvPr/>
          </p:nvGrpSpPr>
          <p:grpSpPr>
            <a:xfrm>
              <a:off x="1761779" y="2170553"/>
              <a:ext cx="914401" cy="3810000"/>
              <a:chOff x="1609379" y="2018153"/>
              <a:chExt cx="914401" cy="3810000"/>
            </a:xfrm>
          </p:grpSpPr>
          <p:cxnSp>
            <p:nvCxnSpPr>
              <p:cNvPr id="277" name="Straight Connector 276"/>
              <p:cNvCxnSpPr>
                <a:stCxn id="26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7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7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7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7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6" name="Group 285"/>
            <p:cNvGrpSpPr/>
            <p:nvPr/>
          </p:nvGrpSpPr>
          <p:grpSpPr>
            <a:xfrm>
              <a:off x="2510679" y="2172310"/>
              <a:ext cx="251499" cy="3810492"/>
              <a:chOff x="2358279" y="2019910"/>
              <a:chExt cx="251499" cy="3810492"/>
            </a:xfrm>
          </p:grpSpPr>
          <p:grpSp>
            <p:nvGrpSpPr>
              <p:cNvPr id="287" name="Group 286"/>
              <p:cNvGrpSpPr/>
              <p:nvPr/>
            </p:nvGrpSpPr>
            <p:grpSpPr>
              <a:xfrm rot="5400000">
                <a:off x="1999169" y="2387511"/>
                <a:ext cx="978209" cy="243008"/>
                <a:chOff x="5220661" y="3675707"/>
                <a:chExt cx="978209" cy="243008"/>
              </a:xfrm>
            </p:grpSpPr>
            <p:sp>
              <p:nvSpPr>
                <p:cNvPr id="332" name="Rectangle 33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8" name="Group 287"/>
              <p:cNvGrpSpPr/>
              <p:nvPr/>
            </p:nvGrpSpPr>
            <p:grpSpPr>
              <a:xfrm rot="5400000">
                <a:off x="1999169" y="3808905"/>
                <a:ext cx="978209" cy="243008"/>
                <a:chOff x="5220661" y="3675707"/>
                <a:chExt cx="978209" cy="243008"/>
              </a:xfrm>
            </p:grpSpPr>
            <p:sp>
              <p:nvSpPr>
                <p:cNvPr id="311" name="Rectangle 31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9" name="Group 288"/>
              <p:cNvGrpSpPr/>
              <p:nvPr/>
            </p:nvGrpSpPr>
            <p:grpSpPr>
              <a:xfrm rot="5400000">
                <a:off x="1990678" y="5219794"/>
                <a:ext cx="978209" cy="243008"/>
                <a:chOff x="5220661" y="3675707"/>
                <a:chExt cx="978209" cy="243008"/>
              </a:xfrm>
            </p:grpSpPr>
            <p:sp>
              <p:nvSpPr>
                <p:cNvPr id="290" name="Rectangle 2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255" name="Group 254"/>
          <p:cNvGrpSpPr/>
          <p:nvPr/>
        </p:nvGrpSpPr>
        <p:grpSpPr>
          <a:xfrm>
            <a:off x="3971579" y="2514514"/>
            <a:ext cx="1859281" cy="2871458"/>
            <a:chOff x="2447578" y="2514514"/>
            <a:chExt cx="1859281" cy="2871458"/>
          </a:xfrm>
        </p:grpSpPr>
        <p:cxnSp>
          <p:nvCxnSpPr>
            <p:cNvPr id="9" name="Straight Arrow Connector 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52" name="Group 251"/>
          <p:cNvGrpSpPr/>
          <p:nvPr/>
        </p:nvGrpSpPr>
        <p:grpSpPr>
          <a:xfrm>
            <a:off x="2761802" y="1826592"/>
            <a:ext cx="362398" cy="4193123"/>
            <a:chOff x="1246982" y="1826591"/>
            <a:chExt cx="362398" cy="4193123"/>
          </a:xfrm>
        </p:grpSpPr>
        <p:sp>
          <p:nvSpPr>
            <p:cNvPr id="7" name="Rectangle 6"/>
            <p:cNvSpPr/>
            <p:nvPr/>
          </p:nvSpPr>
          <p:spPr>
            <a:xfrm rot="5400000">
              <a:off x="1236619" y="18369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18" name="Rectangle 17"/>
            <p:cNvSpPr/>
            <p:nvPr/>
          </p:nvSpPr>
          <p:spPr>
            <a:xfrm rot="5400000">
              <a:off x="1236619" y="22941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9" name="Rectangle 18"/>
            <p:cNvSpPr/>
            <p:nvPr/>
          </p:nvSpPr>
          <p:spPr>
            <a:xfrm rot="5400000">
              <a:off x="1236619" y="27513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22" name="Rectangle 21"/>
            <p:cNvSpPr/>
            <p:nvPr/>
          </p:nvSpPr>
          <p:spPr>
            <a:xfrm rot="5400000">
              <a:off x="1236619" y="3286877"/>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4" name="Rectangle 23"/>
            <p:cNvSpPr/>
            <p:nvPr/>
          </p:nvSpPr>
          <p:spPr>
            <a:xfrm rot="5400000">
              <a:off x="1236619" y="37440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5" name="Rectangle 24"/>
            <p:cNvSpPr/>
            <p:nvPr/>
          </p:nvSpPr>
          <p:spPr>
            <a:xfrm rot="5400000">
              <a:off x="1236619" y="42012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33" name="Rectangle 32"/>
            <p:cNvSpPr/>
            <p:nvPr/>
          </p:nvSpPr>
          <p:spPr>
            <a:xfrm rot="5400000">
              <a:off x="1236620" y="47325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35" name="Rectangle 34"/>
            <p:cNvSpPr/>
            <p:nvPr/>
          </p:nvSpPr>
          <p:spPr>
            <a:xfrm rot="5400000">
              <a:off x="1236620" y="51897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36" name="Rectangle 35"/>
            <p:cNvSpPr/>
            <p:nvPr/>
          </p:nvSpPr>
          <p:spPr>
            <a:xfrm rot="5400000">
              <a:off x="1236620" y="56469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grpSp>
        <p:nvGrpSpPr>
          <p:cNvPr id="254" name="Group 253"/>
          <p:cNvGrpSpPr/>
          <p:nvPr/>
        </p:nvGrpSpPr>
        <p:grpSpPr>
          <a:xfrm>
            <a:off x="3124200" y="2018153"/>
            <a:ext cx="914401" cy="3810000"/>
            <a:chOff x="1600199" y="2018153"/>
            <a:chExt cx="914401" cy="3810000"/>
          </a:xfrm>
        </p:grpSpPr>
        <p:cxnSp>
          <p:nvCxnSpPr>
            <p:cNvPr id="8" name="Straight Connector 7"/>
            <p:cNvCxnSpPr>
              <a:stCxn id="7" idx="0"/>
            </p:cNvCxnSpPr>
            <p:nvPr/>
          </p:nvCxnSpPr>
          <p:spPr>
            <a:xfrm rot="5400000" flipV="1">
              <a:off x="183118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0"/>
            </p:cNvCxnSpPr>
            <p:nvPr/>
          </p:nvCxnSpPr>
          <p:spPr>
            <a:xfrm rot="5400000" flipH="1" flipV="1">
              <a:off x="205501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9" idx="0"/>
            </p:cNvCxnSpPr>
            <p:nvPr/>
          </p:nvCxnSpPr>
          <p:spPr>
            <a:xfrm rot="5400000" flipH="1" flipV="1">
              <a:off x="182641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2" idx="0"/>
            </p:cNvCxnSpPr>
            <p:nvPr/>
          </p:nvCxnSpPr>
          <p:spPr>
            <a:xfrm rot="5400000" flipV="1">
              <a:off x="183224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0"/>
            </p:cNvCxnSpPr>
            <p:nvPr/>
          </p:nvCxnSpPr>
          <p:spPr>
            <a:xfrm rot="5400000" flipH="1" flipV="1">
              <a:off x="205395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5" idx="0"/>
            </p:cNvCxnSpPr>
            <p:nvPr/>
          </p:nvCxnSpPr>
          <p:spPr>
            <a:xfrm rot="5400000" flipH="1" flipV="1">
              <a:off x="182535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3" idx="0"/>
            </p:cNvCxnSpPr>
            <p:nvPr/>
          </p:nvCxnSpPr>
          <p:spPr>
            <a:xfrm rot="5400000" flipV="1">
              <a:off x="183118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5" idx="0"/>
            </p:cNvCxnSpPr>
            <p:nvPr/>
          </p:nvCxnSpPr>
          <p:spPr>
            <a:xfrm rot="5400000" flipH="1" flipV="1">
              <a:off x="205501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6" idx="0"/>
            </p:cNvCxnSpPr>
            <p:nvPr/>
          </p:nvCxnSpPr>
          <p:spPr>
            <a:xfrm rot="5400000" flipH="1" flipV="1">
              <a:off x="182641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3" name="Group 252"/>
          <p:cNvGrpSpPr/>
          <p:nvPr/>
        </p:nvGrpSpPr>
        <p:grpSpPr>
          <a:xfrm>
            <a:off x="3882280" y="2019910"/>
            <a:ext cx="251499" cy="3810492"/>
            <a:chOff x="2358279" y="2019910"/>
            <a:chExt cx="251499" cy="3810492"/>
          </a:xfrm>
        </p:grpSpPr>
        <p:grpSp>
          <p:nvGrpSpPr>
            <p:cNvPr id="29" name="Group 28"/>
            <p:cNvGrpSpPr/>
            <p:nvPr/>
          </p:nvGrpSpPr>
          <p:grpSpPr>
            <a:xfrm rot="5400000">
              <a:off x="1999169" y="2387511"/>
              <a:ext cx="978209" cy="243008"/>
              <a:chOff x="5220661" y="3675707"/>
              <a:chExt cx="978209" cy="243008"/>
            </a:xfrm>
          </p:grpSpPr>
          <p:sp>
            <p:nvSpPr>
              <p:cNvPr id="90" name="Rectangle 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0" name="Group 29"/>
            <p:cNvGrpSpPr/>
            <p:nvPr/>
          </p:nvGrpSpPr>
          <p:grpSpPr>
            <a:xfrm rot="5400000">
              <a:off x="1999169" y="3808905"/>
              <a:ext cx="978209" cy="243008"/>
              <a:chOff x="5220661" y="3675707"/>
              <a:chExt cx="978209" cy="243008"/>
            </a:xfrm>
          </p:grpSpPr>
          <p:sp>
            <p:nvSpPr>
              <p:cNvPr id="69" name="Rectangle 6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9" name="Group 38"/>
            <p:cNvGrpSpPr/>
            <p:nvPr/>
          </p:nvGrpSpPr>
          <p:grpSpPr>
            <a:xfrm rot="5400000">
              <a:off x="1990678" y="5219794"/>
              <a:ext cx="978209" cy="243008"/>
              <a:chOff x="5220661" y="3675707"/>
              <a:chExt cx="978209" cy="243008"/>
            </a:xfrm>
          </p:grpSpPr>
          <p:sp>
            <p:nvSpPr>
              <p:cNvPr id="40" name="Rectangle 3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8" name="Group 27"/>
          <p:cNvGrpSpPr/>
          <p:nvPr/>
        </p:nvGrpSpPr>
        <p:grpSpPr>
          <a:xfrm rot="5400000">
            <a:off x="5731128" y="2829409"/>
            <a:ext cx="545969" cy="678181"/>
            <a:chOff x="1027560" y="1988818"/>
            <a:chExt cx="545969" cy="678181"/>
          </a:xfrm>
        </p:grpSpPr>
        <p:sp>
          <p:nvSpPr>
            <p:cNvPr id="111" name="Cube 11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1" name="Group 30"/>
          <p:cNvGrpSpPr/>
          <p:nvPr/>
        </p:nvGrpSpPr>
        <p:grpSpPr>
          <a:xfrm rot="5400000">
            <a:off x="5727207" y="3692744"/>
            <a:ext cx="545969" cy="678181"/>
            <a:chOff x="1027560" y="1988818"/>
            <a:chExt cx="545969" cy="678181"/>
          </a:xfrm>
        </p:grpSpPr>
        <p:sp>
          <p:nvSpPr>
            <p:cNvPr id="65" name="Cube 6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rot="5400000">
            <a:off x="5714086" y="4569440"/>
            <a:ext cx="545969" cy="678181"/>
            <a:chOff x="1027560" y="1988818"/>
            <a:chExt cx="545969" cy="678181"/>
          </a:xfrm>
        </p:grpSpPr>
        <p:sp>
          <p:nvSpPr>
            <p:cNvPr id="61" name="Cube 6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56" name="Group 355"/>
          <p:cNvGrpSpPr/>
          <p:nvPr/>
        </p:nvGrpSpPr>
        <p:grpSpPr>
          <a:xfrm>
            <a:off x="1828800" y="5725180"/>
            <a:ext cx="8382000" cy="523220"/>
            <a:chOff x="228600" y="1828800"/>
            <a:chExt cx="8382000" cy="523220"/>
          </a:xfrm>
        </p:grpSpPr>
        <p:sp>
          <p:nvSpPr>
            <p:cNvPr id="357" name="TextBox 356"/>
            <p:cNvSpPr txBox="1"/>
            <p:nvPr/>
          </p:nvSpPr>
          <p:spPr>
            <a:xfrm>
              <a:off x="22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TX</a:t>
              </a:r>
            </a:p>
          </p:txBody>
        </p:sp>
        <p:sp>
          <p:nvSpPr>
            <p:cNvPr id="358" name="TextBox 357"/>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RX</a:t>
              </a:r>
            </a:p>
          </p:txBody>
        </p:sp>
      </p:grpSp>
      <p:sp>
        <p:nvSpPr>
          <p:cNvPr id="355" name="Title 1"/>
          <p:cNvSpPr>
            <a:spLocks noGrp="1"/>
          </p:cNvSpPr>
          <p:nvPr>
            <p:ph type="title"/>
          </p:nvPr>
        </p:nvSpPr>
        <p:spPr>
          <a:xfrm>
            <a:off x="1639644" y="-20734"/>
            <a:ext cx="9144000" cy="1143000"/>
          </a:xfrm>
        </p:spPr>
        <p:txBody>
          <a:bodyPr>
            <a:normAutofit/>
          </a:bodyPr>
          <a:lstStyle/>
          <a:p>
            <a:r>
              <a:rPr kumimoji="1" lang="zh-CN" altLang="en-US" b="1" dirty="0">
                <a:solidFill>
                  <a:schemeClr val="tx1"/>
                </a:solidFill>
              </a:rPr>
              <a:t>数据中心权重任务调度</a:t>
            </a:r>
            <a:endParaRPr lang="en-US" dirty="0">
              <a:solidFill>
                <a:srgbClr val="534EFD"/>
              </a:solidFill>
            </a:endParaRPr>
          </a:p>
        </p:txBody>
      </p:sp>
    </p:spTree>
    <p:custDataLst>
      <p:tags r:id="rId1"/>
    </p:custDataLst>
    <p:extLst>
      <p:ext uri="{BB962C8B-B14F-4D97-AF65-F5344CB8AC3E}">
        <p14:creationId xmlns:p14="http://schemas.microsoft.com/office/powerpoint/2010/main" val="1043995593"/>
      </p:ext>
    </p:extLst>
  </p:cSld>
  <p:clrMapOvr>
    <a:masterClrMapping/>
  </p:clrMapOvr>
  <p:transition advTm="353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77556E-17 -7.40741E-7 L 0.66875 0.00579 " pathEditMode="relative" rAng="0" ptsTypes="AA">
                                      <p:cBhvr>
                                        <p:cTn id="8" dur="500" fill="hold"/>
                                        <p:tgtEl>
                                          <p:spTgt spid="252"/>
                                        </p:tgtEl>
                                        <p:attrNameLst>
                                          <p:attrName>ppt_x</p:attrName>
                                          <p:attrName>ppt_y</p:attrName>
                                        </p:attrNameLst>
                                      </p:cBhvr>
                                      <p:rCtr x="33437" y="278"/>
                                    </p:animMotion>
                                  </p:childTnLst>
                                </p:cTn>
                              </p:par>
                              <p:par>
                                <p:cTn id="9" presetID="42" presetClass="path" presetSubtype="0" accel="50000" decel="50000" fill="hold" nodeType="withEffect">
                                  <p:stCondLst>
                                    <p:cond delay="0"/>
                                  </p:stCondLst>
                                  <p:childTnLst>
                                    <p:animMotion origin="layout" path="M -1.38889E-6 4.87856E-6 L 0.43663 0.00555 " pathEditMode="relative" rAng="0" ptsTypes="AA">
                                      <p:cBhvr>
                                        <p:cTn id="10" dur="500" fill="hold"/>
                                        <p:tgtEl>
                                          <p:spTgt spid="253"/>
                                        </p:tgtEl>
                                        <p:attrNameLst>
                                          <p:attrName>ppt_x</p:attrName>
                                          <p:attrName>ppt_y</p:attrName>
                                        </p:attrNameLst>
                                      </p:cBhvr>
                                      <p:rCtr x="21823" y="278"/>
                                    </p:animMotion>
                                  </p:childTnLst>
                                </p:cTn>
                              </p:par>
                              <p:par>
                                <p:cTn id="11" presetID="42" presetClass="path" presetSubtype="0" accel="50000" decel="50000" fill="hold" nodeType="withEffect">
                                  <p:stCondLst>
                                    <p:cond delay="0"/>
                                  </p:stCondLst>
                                  <p:childTnLst>
                                    <p:animMotion origin="layout" path="M -1.66667E-6 -3.8006E-6 L 0.51563 0.00579 " pathEditMode="relative" rAng="0" ptsTypes="AA">
                                      <p:cBhvr>
                                        <p:cTn id="12" dur="500" fill="hold"/>
                                        <p:tgtEl>
                                          <p:spTgt spid="254"/>
                                        </p:tgtEl>
                                        <p:attrNameLst>
                                          <p:attrName>ppt_x</p:attrName>
                                          <p:attrName>ppt_y</p:attrName>
                                        </p:attrNameLst>
                                      </p:cBhvr>
                                      <p:rCtr x="25781" y="278"/>
                                    </p:animMotion>
                                  </p:childTnLst>
                                </p:cTn>
                              </p:par>
                              <p:par>
                                <p:cTn id="13" presetID="42" presetClass="path" presetSubtype="0" accel="50000" decel="50000" fill="hold" nodeType="withEffect">
                                  <p:stCondLst>
                                    <p:cond delay="0"/>
                                  </p:stCondLst>
                                  <p:childTnLst>
                                    <p:animMotion origin="layout" path="M -8.33333E-7 3.74508E-6 L 0.23906 0.00185 " pathEditMode="relative" rAng="0" ptsTypes="AA">
                                      <p:cBhvr>
                                        <p:cTn id="14" dur="500" fill="hold"/>
                                        <p:tgtEl>
                                          <p:spTgt spid="255"/>
                                        </p:tgtEl>
                                        <p:attrNameLst>
                                          <p:attrName>ppt_x</p:attrName>
                                          <p:attrName>ppt_y</p:attrName>
                                        </p:attrNameLst>
                                      </p:cBhvr>
                                      <p:rCtr x="11944" y="93"/>
                                    </p:animMotion>
                                  </p:childTnLst>
                                </p:cTn>
                              </p:par>
                              <p:par>
                                <p:cTn id="15" presetID="10" presetClass="exit" presetSubtype="0" fill="hold" nodeType="withEffect">
                                  <p:stCondLst>
                                    <p:cond delay="0"/>
                                  </p:stCondLst>
                                  <p:childTnLst>
                                    <p:animEffect transition="out" filter="fade">
                                      <p:cBhvr>
                                        <p:cTn id="16" dur="300"/>
                                        <p:tgtEl>
                                          <p:spTgt spid="252"/>
                                        </p:tgtEl>
                                      </p:cBhvr>
                                    </p:animEffect>
                                    <p:set>
                                      <p:cBhvr>
                                        <p:cTn id="17" dur="1" fill="hold">
                                          <p:stCondLst>
                                            <p:cond delay="299"/>
                                          </p:stCondLst>
                                        </p:cTn>
                                        <p:tgtEl>
                                          <p:spTgt spid="25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300"/>
                                        <p:tgtEl>
                                          <p:spTgt spid="253"/>
                                        </p:tgtEl>
                                      </p:cBhvr>
                                    </p:animEffect>
                                    <p:set>
                                      <p:cBhvr>
                                        <p:cTn id="20" dur="1" fill="hold">
                                          <p:stCondLst>
                                            <p:cond delay="299"/>
                                          </p:stCondLst>
                                        </p:cTn>
                                        <p:tgtEl>
                                          <p:spTgt spid="25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300"/>
                                        <p:tgtEl>
                                          <p:spTgt spid="254"/>
                                        </p:tgtEl>
                                      </p:cBhvr>
                                    </p:animEffect>
                                    <p:set>
                                      <p:cBhvr>
                                        <p:cTn id="23" dur="1" fill="hold">
                                          <p:stCondLst>
                                            <p:cond delay="299"/>
                                          </p:stCondLst>
                                        </p:cTn>
                                        <p:tgtEl>
                                          <p:spTgt spid="25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300"/>
                                        <p:tgtEl>
                                          <p:spTgt spid="255"/>
                                        </p:tgtEl>
                                      </p:cBhvr>
                                    </p:animEffect>
                                    <p:set>
                                      <p:cBhvr>
                                        <p:cTn id="26" dur="1" fill="hold">
                                          <p:stCondLst>
                                            <p:cond delay="299"/>
                                          </p:stCondLst>
                                        </p:cTn>
                                        <p:tgtEl>
                                          <p:spTgt spid="255"/>
                                        </p:tgtEl>
                                        <p:attrNameLst>
                                          <p:attrName>style.visibility</p:attrName>
                                        </p:attrNameLst>
                                      </p:cBhvr>
                                      <p:to>
                                        <p:strVal val="hidden"/>
                                      </p:to>
                                    </p:set>
                                  </p:childTnLst>
                                </p:cTn>
                              </p:par>
                              <p:par>
                                <p:cTn id="27" presetID="10" presetClass="entr" presetSubtype="0" fill="hold" nodeType="withEffect">
                                  <p:stCondLst>
                                    <p:cond delay="300"/>
                                  </p:stCondLst>
                                  <p:childTnLst>
                                    <p:set>
                                      <p:cBhvr>
                                        <p:cTn id="28" dur="1" fill="hold">
                                          <p:stCondLst>
                                            <p:cond delay="0"/>
                                          </p:stCondLst>
                                        </p:cTn>
                                        <p:tgtEl>
                                          <p:spTgt spid="354"/>
                                        </p:tgtEl>
                                        <p:attrNameLst>
                                          <p:attrName>style.visibility</p:attrName>
                                        </p:attrNameLst>
                                      </p:cBhvr>
                                      <p:to>
                                        <p:strVal val="visible"/>
                                      </p:to>
                                    </p:set>
                                    <p:animEffect transition="in" filter="fade">
                                      <p:cBhvr>
                                        <p:cTn id="29" dur="200"/>
                                        <p:tgtEl>
                                          <p:spTgt spid="35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56"/>
                                        </p:tgtEl>
                                        <p:attrNameLst>
                                          <p:attrName>style.visibility</p:attrName>
                                        </p:attrNameLst>
                                      </p:cBhvr>
                                      <p:to>
                                        <p:strVal val="visible"/>
                                      </p:to>
                                    </p:set>
                                    <p:animEffect transition="in" filter="fade">
                                      <p:cBhvr>
                                        <p:cTn id="33" dur="25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a:spLocks noGrp="1"/>
          </p:cNvSpPr>
          <p:nvPr>
            <p:ph type="title"/>
          </p:nvPr>
        </p:nvSpPr>
        <p:spPr>
          <a:xfrm>
            <a:off x="1524000" y="67028"/>
            <a:ext cx="9144000" cy="1143000"/>
          </a:xfrm>
        </p:spPr>
        <p:txBody>
          <a:bodyPr>
            <a:normAutofit/>
          </a:bodyPr>
          <a:lstStyle/>
          <a:p>
            <a:r>
              <a:rPr kumimoji="1" lang="zh-CN" altLang="en-US" b="1" dirty="0">
                <a:solidFill>
                  <a:schemeClr val="tx1"/>
                </a:solidFill>
              </a:rPr>
              <a:t>数据中心权重任务调度</a:t>
            </a:r>
            <a:endParaRPr lang="en-US" dirty="0">
              <a:solidFill>
                <a:srgbClr val="534EFD"/>
              </a:solidFill>
            </a:endParaRPr>
          </a:p>
        </p:txBody>
      </p:sp>
      <p:sp>
        <p:nvSpPr>
          <p:cNvPr id="359" name="Rectangle 358"/>
          <p:cNvSpPr/>
          <p:nvPr/>
        </p:nvSpPr>
        <p:spPr>
          <a:xfrm rot="16200000" flipH="1">
            <a:off x="8847441" y="18370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360" name="Straight Connector 359"/>
          <p:cNvCxnSpPr>
            <a:stCxn id="359" idx="0"/>
          </p:cNvCxnSpPr>
          <p:nvPr/>
        </p:nvCxnSpPr>
        <p:spPr>
          <a:xfrm rot="16200000" flipH="1" flipV="1">
            <a:off x="8174390" y="1787252"/>
            <a:ext cx="452426" cy="91440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rot="16200000" flipH="1">
            <a:off x="8847441" y="22942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362" name="Rectangle 361"/>
          <p:cNvSpPr/>
          <p:nvPr/>
        </p:nvSpPr>
        <p:spPr>
          <a:xfrm rot="16200000" flipH="1">
            <a:off x="8847441" y="27514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363" name="Straight Connector 362"/>
          <p:cNvCxnSpPr>
            <a:stCxn id="361" idx="0"/>
          </p:cNvCxnSpPr>
          <p:nvPr/>
        </p:nvCxnSpPr>
        <p:spPr>
          <a:xfrm rot="16200000" flipV="1">
            <a:off x="8398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4" name="Straight Connector 363"/>
          <p:cNvCxnSpPr>
            <a:stCxn id="362" idx="0"/>
          </p:cNvCxnSpPr>
          <p:nvPr/>
        </p:nvCxnSpPr>
        <p:spPr>
          <a:xfrm rot="16200000" flipV="1">
            <a:off x="8169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65" name="Rectangle 364"/>
          <p:cNvSpPr/>
          <p:nvPr/>
        </p:nvSpPr>
        <p:spPr>
          <a:xfrm rot="16200000" flipH="1">
            <a:off x="8847441" y="328696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366" name="Straight Connector 365"/>
          <p:cNvCxnSpPr>
            <a:stCxn id="365" idx="0"/>
          </p:cNvCxnSpPr>
          <p:nvPr/>
        </p:nvCxnSpPr>
        <p:spPr>
          <a:xfrm rot="16200000" flipH="1" flipV="1">
            <a:off x="8175452"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rot="16200000" flipH="1">
            <a:off x="8847441" y="37441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368" name="Rectangle 367"/>
          <p:cNvSpPr/>
          <p:nvPr/>
        </p:nvSpPr>
        <p:spPr>
          <a:xfrm rot="16200000" flipH="1">
            <a:off x="8847441" y="42013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369" name="Straight Connector 368"/>
          <p:cNvCxnSpPr>
            <a:stCxn id="367" idx="0"/>
          </p:cNvCxnSpPr>
          <p:nvPr/>
        </p:nvCxnSpPr>
        <p:spPr>
          <a:xfrm rot="16200000" flipV="1">
            <a:off x="8397155"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68" idx="0"/>
          </p:cNvCxnSpPr>
          <p:nvPr/>
        </p:nvCxnSpPr>
        <p:spPr>
          <a:xfrm rot="16200000" flipV="1">
            <a:off x="8168555"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1" name="Rectangle 370"/>
          <p:cNvSpPr/>
          <p:nvPr/>
        </p:nvSpPr>
        <p:spPr>
          <a:xfrm rot="16200000" flipH="1">
            <a:off x="8847440" y="47326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372" name="Straight Connector 371"/>
          <p:cNvCxnSpPr>
            <a:stCxn id="371" idx="0"/>
          </p:cNvCxnSpPr>
          <p:nvPr/>
        </p:nvCxnSpPr>
        <p:spPr>
          <a:xfrm rot="16200000" flipH="1" flipV="1">
            <a:off x="8174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3" name="Rectangle 372"/>
          <p:cNvSpPr/>
          <p:nvPr/>
        </p:nvSpPr>
        <p:spPr>
          <a:xfrm rot="16200000" flipH="1">
            <a:off x="8847440" y="51898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374" name="Rectangle 373"/>
          <p:cNvSpPr/>
          <p:nvPr/>
        </p:nvSpPr>
        <p:spPr>
          <a:xfrm rot="16200000" flipH="1">
            <a:off x="8847440" y="56470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375" name="Straight Connector 374"/>
          <p:cNvCxnSpPr>
            <a:stCxn id="373" idx="0"/>
          </p:cNvCxnSpPr>
          <p:nvPr/>
        </p:nvCxnSpPr>
        <p:spPr>
          <a:xfrm rot="16200000" flipV="1">
            <a:off x="8398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6" name="Straight Connector 375"/>
          <p:cNvCxnSpPr>
            <a:stCxn id="374" idx="0"/>
          </p:cNvCxnSpPr>
          <p:nvPr/>
        </p:nvCxnSpPr>
        <p:spPr>
          <a:xfrm rot="16200000" flipV="1">
            <a:off x="8169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7" name="Rectangle 376"/>
          <p:cNvSpPr/>
          <p:nvPr/>
        </p:nvSpPr>
        <p:spPr>
          <a:xfrm rot="5400000">
            <a:off x="2760621" y="18370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378" name="Rectangle 377"/>
          <p:cNvSpPr/>
          <p:nvPr/>
        </p:nvSpPr>
        <p:spPr>
          <a:xfrm rot="5400000">
            <a:off x="2760621" y="22942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379" name="Rectangle 378"/>
          <p:cNvSpPr/>
          <p:nvPr/>
        </p:nvSpPr>
        <p:spPr>
          <a:xfrm rot="5400000">
            <a:off x="2760621" y="27514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380" name="Rectangle 379"/>
          <p:cNvSpPr/>
          <p:nvPr/>
        </p:nvSpPr>
        <p:spPr>
          <a:xfrm rot="5400000">
            <a:off x="2760621" y="328696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381" name="Rectangle 380"/>
          <p:cNvSpPr/>
          <p:nvPr/>
        </p:nvSpPr>
        <p:spPr>
          <a:xfrm rot="5400000">
            <a:off x="2760621" y="37441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382" name="Rectangle 381"/>
          <p:cNvSpPr/>
          <p:nvPr/>
        </p:nvSpPr>
        <p:spPr>
          <a:xfrm rot="5400000">
            <a:off x="2760621" y="42013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383" name="Rectangle 382"/>
          <p:cNvSpPr/>
          <p:nvPr/>
        </p:nvSpPr>
        <p:spPr>
          <a:xfrm rot="5400000">
            <a:off x="2760622" y="47326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384" name="Rectangle 383"/>
          <p:cNvSpPr/>
          <p:nvPr/>
        </p:nvSpPr>
        <p:spPr>
          <a:xfrm rot="5400000">
            <a:off x="2760622" y="51898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385" name="Rectangle 384"/>
          <p:cNvSpPr/>
          <p:nvPr/>
        </p:nvSpPr>
        <p:spPr>
          <a:xfrm rot="5400000">
            <a:off x="2760622" y="56470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nvGrpSpPr>
          <p:cNvPr id="386" name="Group 385"/>
          <p:cNvGrpSpPr/>
          <p:nvPr/>
        </p:nvGrpSpPr>
        <p:grpSpPr>
          <a:xfrm>
            <a:off x="3133381" y="2018239"/>
            <a:ext cx="914401" cy="3810000"/>
            <a:chOff x="1609379" y="2018153"/>
            <a:chExt cx="914401" cy="3810000"/>
          </a:xfrm>
        </p:grpSpPr>
        <p:cxnSp>
          <p:nvCxnSpPr>
            <p:cNvPr id="387" name="Straight Connector 386"/>
            <p:cNvCxnSpPr>
              <a:stCxn id="37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8" name="Straight Connector 387"/>
            <p:cNvCxnSpPr>
              <a:stCxn id="37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37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0" name="Straight Connector 389"/>
            <p:cNvCxnSpPr>
              <a:stCxn id="38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1" name="Straight Connector 390"/>
            <p:cNvCxnSpPr>
              <a:stCxn id="38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2" name="Straight Connector 391"/>
            <p:cNvCxnSpPr>
              <a:stCxn id="38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3" name="Straight Connector 392"/>
            <p:cNvCxnSpPr>
              <a:stCxn id="38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4" name="Straight Connector 393"/>
            <p:cNvCxnSpPr>
              <a:stCxn id="38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5" name="Straight Connector 394"/>
            <p:cNvCxnSpPr>
              <a:stCxn id="38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96" name="Group 395"/>
          <p:cNvGrpSpPr/>
          <p:nvPr/>
        </p:nvGrpSpPr>
        <p:grpSpPr>
          <a:xfrm>
            <a:off x="3882280" y="2019996"/>
            <a:ext cx="4218132" cy="3810492"/>
            <a:chOff x="2358280" y="2019996"/>
            <a:chExt cx="4218132" cy="3810492"/>
          </a:xfrm>
        </p:grpSpPr>
        <p:cxnSp>
          <p:nvCxnSpPr>
            <p:cNvPr id="397" name="Straight Arrow Connector 396"/>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1" name="Straight Arrow Connector 400"/>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p:cNvCxnSpPr>
              <a:stCxn id="438"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p:cNvCxnSpPr>
              <a:stCxn id="438"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05" name="Rectangle 404"/>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426" name="Rectangle 425"/>
            <p:cNvSpPr/>
            <p:nvPr/>
          </p:nvSpPr>
          <p:spPr>
            <a:xfrm rot="16200000" flipH="1">
              <a:off x="5957000"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47" name="Straight Arrow Connector 446"/>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48" name="Rectangle 447"/>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69" name="Group 468"/>
            <p:cNvGrpSpPr/>
            <p:nvPr/>
          </p:nvGrpSpPr>
          <p:grpSpPr>
            <a:xfrm>
              <a:off x="2447579" y="2514600"/>
              <a:ext cx="1859281" cy="2871458"/>
              <a:chOff x="2447578" y="2514514"/>
              <a:chExt cx="1859281" cy="2871458"/>
            </a:xfrm>
          </p:grpSpPr>
          <p:cxnSp>
            <p:nvCxnSpPr>
              <p:cNvPr id="549" name="Straight Arrow Connector 54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0" name="Straight Arrow Connector 54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1" name="Straight Arrow Connector 55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2" name="Straight Arrow Connector 55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3" name="Straight Arrow Connector 55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4" name="Straight Arrow Connector 55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5" name="Straight Arrow Connector 554"/>
              <p:cNvCxnSpPr>
                <a:stCxn id="498"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6" name="Straight Arrow Connector 55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7" name="Straight Arrow Connector 556"/>
              <p:cNvCxnSpPr>
                <a:stCxn id="498"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470" name="Group 469"/>
            <p:cNvGrpSpPr/>
            <p:nvPr/>
          </p:nvGrpSpPr>
          <p:grpSpPr>
            <a:xfrm>
              <a:off x="2358280" y="2019996"/>
              <a:ext cx="251499" cy="3810492"/>
              <a:chOff x="2358279" y="2019910"/>
              <a:chExt cx="251499" cy="3810492"/>
            </a:xfrm>
          </p:grpSpPr>
          <p:grpSp>
            <p:nvGrpSpPr>
              <p:cNvPr id="483" name="Group 482"/>
              <p:cNvGrpSpPr/>
              <p:nvPr/>
            </p:nvGrpSpPr>
            <p:grpSpPr>
              <a:xfrm rot="5400000">
                <a:off x="1999169" y="2387511"/>
                <a:ext cx="978209" cy="243008"/>
                <a:chOff x="5220661" y="3675707"/>
                <a:chExt cx="978209" cy="243008"/>
              </a:xfrm>
            </p:grpSpPr>
            <p:sp>
              <p:nvSpPr>
                <p:cNvPr id="528" name="Rectangle 52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4" name="Group 483"/>
              <p:cNvGrpSpPr/>
              <p:nvPr/>
            </p:nvGrpSpPr>
            <p:grpSpPr>
              <a:xfrm rot="5400000">
                <a:off x="1994599" y="3808905"/>
                <a:ext cx="978209" cy="243008"/>
                <a:chOff x="5220661" y="3680277"/>
                <a:chExt cx="978209" cy="243008"/>
              </a:xfrm>
            </p:grpSpPr>
            <p:sp>
              <p:nvSpPr>
                <p:cNvPr id="507" name="Rectangle 506"/>
                <p:cNvSpPr/>
                <p:nvPr/>
              </p:nvSpPr>
              <p:spPr>
                <a:xfrm>
                  <a:off x="5220661" y="368027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5" name="Group 484"/>
              <p:cNvGrpSpPr/>
              <p:nvPr/>
            </p:nvGrpSpPr>
            <p:grpSpPr>
              <a:xfrm rot="5400000">
                <a:off x="1990678" y="5219794"/>
                <a:ext cx="978209" cy="243008"/>
                <a:chOff x="5220661" y="3675707"/>
                <a:chExt cx="978209" cy="243008"/>
              </a:xfrm>
            </p:grpSpPr>
            <p:sp>
              <p:nvSpPr>
                <p:cNvPr id="486" name="Rectangle 48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471" name="Cube 470"/>
            <p:cNvSpPr/>
            <p:nvPr/>
          </p:nvSpPr>
          <p:spPr>
            <a:xfrm rot="5400000" flipH="1">
              <a:off x="4207127" y="282940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8668" y="2975732"/>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3" name="Rectangle 83"/>
            <p:cNvSpPr/>
            <p:nvPr/>
          </p:nvSpPr>
          <p:spPr>
            <a:xfrm rot="5400000">
              <a:off x="4412375" y="2632705"/>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4" name="Rectangle 83"/>
            <p:cNvSpPr/>
            <p:nvPr/>
          </p:nvSpPr>
          <p:spPr>
            <a:xfrm rot="5400000">
              <a:off x="4495241" y="3101823"/>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5" name="Cube 474"/>
            <p:cNvSpPr/>
            <p:nvPr/>
          </p:nvSpPr>
          <p:spPr>
            <a:xfrm rot="5400000" flipH="1">
              <a:off x="4203206" y="3692743"/>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4747" y="3839067"/>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7" name="Rectangle 83"/>
            <p:cNvSpPr/>
            <p:nvPr/>
          </p:nvSpPr>
          <p:spPr>
            <a:xfrm rot="5400000">
              <a:off x="4408454" y="3496040"/>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8" name="Rectangle 83"/>
            <p:cNvSpPr/>
            <p:nvPr/>
          </p:nvSpPr>
          <p:spPr>
            <a:xfrm rot="5400000">
              <a:off x="4491320" y="3965158"/>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9" name="Cube 478"/>
            <p:cNvSpPr/>
            <p:nvPr/>
          </p:nvSpPr>
          <p:spPr>
            <a:xfrm rot="5400000" flipH="1">
              <a:off x="4190085" y="4569439"/>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191626" y="4715763"/>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81" name="Rectangle 83"/>
            <p:cNvSpPr/>
            <p:nvPr/>
          </p:nvSpPr>
          <p:spPr>
            <a:xfrm rot="5400000">
              <a:off x="4395333" y="4372736"/>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2" name="Rectangle 83"/>
            <p:cNvSpPr/>
            <p:nvPr/>
          </p:nvSpPr>
          <p:spPr>
            <a:xfrm rot="5400000">
              <a:off x="4478199" y="4841854"/>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558" name="Rectangle 557"/>
          <p:cNvSpPr/>
          <p:nvPr/>
        </p:nvSpPr>
        <p:spPr>
          <a:xfrm>
            <a:off x="3874129" y="1809254"/>
            <a:ext cx="4235870" cy="426932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559" name="Rectangle 23"/>
          <p:cNvSpPr>
            <a:spLocks noChangeArrowheads="1"/>
          </p:cNvSpPr>
          <p:nvPr/>
        </p:nvSpPr>
        <p:spPr bwMode="auto">
          <a:xfrm>
            <a:off x="3822646" y="1801073"/>
            <a:ext cx="4419600" cy="419312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grpSp>
        <p:nvGrpSpPr>
          <p:cNvPr id="560" name="Group 32"/>
          <p:cNvGrpSpPr/>
          <p:nvPr/>
        </p:nvGrpSpPr>
        <p:grpSpPr>
          <a:xfrm>
            <a:off x="4148793" y="2649401"/>
            <a:ext cx="3604331" cy="2504835"/>
            <a:chOff x="1040728" y="3511051"/>
            <a:chExt cx="2777155" cy="1642242"/>
          </a:xfrm>
          <a:effectLst/>
        </p:grpSpPr>
        <p:sp>
          <p:nvSpPr>
            <p:cNvPr id="561" name="Freeform 56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2" name="Freeform 56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3" name="Freeform 56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4" name="Freeform 56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565" name="Rectangle 564"/>
          <p:cNvSpPr/>
          <p:nvPr/>
        </p:nvSpPr>
        <p:spPr>
          <a:xfrm>
            <a:off x="2770985" y="1826675"/>
            <a:ext cx="373586" cy="87125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566" name="Rectangle 565"/>
          <p:cNvSpPr/>
          <p:nvPr/>
        </p:nvSpPr>
        <p:spPr>
          <a:xfrm>
            <a:off x="2770985" y="3241142"/>
            <a:ext cx="373586" cy="1376126"/>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567" name="Group 566"/>
          <p:cNvGrpSpPr/>
          <p:nvPr/>
        </p:nvGrpSpPr>
        <p:grpSpPr>
          <a:xfrm>
            <a:off x="1830129" y="2323302"/>
            <a:ext cx="821958" cy="1281913"/>
            <a:chOff x="306129" y="2323301"/>
            <a:chExt cx="821958" cy="1281913"/>
          </a:xfrm>
        </p:grpSpPr>
        <p:grpSp>
          <p:nvGrpSpPr>
            <p:cNvPr id="568" name="Group 567"/>
            <p:cNvGrpSpPr/>
            <p:nvPr/>
          </p:nvGrpSpPr>
          <p:grpSpPr>
            <a:xfrm>
              <a:off x="306129" y="2323301"/>
              <a:ext cx="821958" cy="1281913"/>
              <a:chOff x="-304800" y="2106301"/>
              <a:chExt cx="1501201" cy="2341253"/>
            </a:xfrm>
          </p:grpSpPr>
          <p:sp>
            <p:nvSpPr>
              <p:cNvPr id="583"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584"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5"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6"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569" name="Rectangle 568"/>
            <p:cNvSpPr/>
            <p:nvPr/>
          </p:nvSpPr>
          <p:spPr>
            <a:xfrm rot="5400000">
              <a:off x="1001204" y="2363364"/>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0" name="Rectangle 569"/>
            <p:cNvSpPr/>
            <p:nvPr/>
          </p:nvSpPr>
          <p:spPr>
            <a:xfrm rot="5400000">
              <a:off x="913030"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1" name="Rectangle 570"/>
            <p:cNvSpPr/>
            <p:nvPr/>
          </p:nvSpPr>
          <p:spPr>
            <a:xfrm rot="5400000">
              <a:off x="822894"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2" name="Rectangle 571"/>
            <p:cNvSpPr/>
            <p:nvPr/>
          </p:nvSpPr>
          <p:spPr>
            <a:xfrm rot="5400000">
              <a:off x="734720" y="2363366"/>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3" name="Rectangle 572"/>
            <p:cNvSpPr/>
            <p:nvPr/>
          </p:nvSpPr>
          <p:spPr>
            <a:xfrm rot="5400000">
              <a:off x="999127" y="3063430"/>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4" name="Rectangle 573"/>
            <p:cNvSpPr/>
            <p:nvPr/>
          </p:nvSpPr>
          <p:spPr>
            <a:xfrm rot="5400000">
              <a:off x="907457" y="3063936"/>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5" name="Rectangle 574"/>
            <p:cNvSpPr/>
            <p:nvPr/>
          </p:nvSpPr>
          <p:spPr>
            <a:xfrm rot="5400000">
              <a:off x="558371" y="236336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6" name="Rectangle 575"/>
            <p:cNvSpPr/>
            <p:nvPr/>
          </p:nvSpPr>
          <p:spPr>
            <a:xfrm rot="5400000">
              <a:off x="646546" y="236420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7" name="Rectangle 576"/>
            <p:cNvSpPr/>
            <p:nvPr/>
          </p:nvSpPr>
          <p:spPr>
            <a:xfrm rot="5400000">
              <a:off x="99563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8" name="Rectangle 577"/>
            <p:cNvSpPr/>
            <p:nvPr/>
          </p:nvSpPr>
          <p:spPr>
            <a:xfrm rot="5400000">
              <a:off x="907456"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9" name="Rectangle 578"/>
            <p:cNvSpPr/>
            <p:nvPr/>
          </p:nvSpPr>
          <p:spPr>
            <a:xfrm rot="5400000">
              <a:off x="815799"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0" name="Rectangle 579"/>
            <p:cNvSpPr/>
            <p:nvPr/>
          </p:nvSpPr>
          <p:spPr>
            <a:xfrm rot="5400000">
              <a:off x="727625"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1" name="Rectangle 580"/>
            <p:cNvSpPr/>
            <p:nvPr/>
          </p:nvSpPr>
          <p:spPr>
            <a:xfrm rot="5400000">
              <a:off x="638774"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2" name="Rectangle 581"/>
            <p:cNvSpPr/>
            <p:nvPr/>
          </p:nvSpPr>
          <p:spPr>
            <a:xfrm rot="5400000">
              <a:off x="55060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94" name="Group 593"/>
          <p:cNvGrpSpPr/>
          <p:nvPr/>
        </p:nvGrpSpPr>
        <p:grpSpPr>
          <a:xfrm>
            <a:off x="3135517" y="2027977"/>
            <a:ext cx="5721790" cy="3355235"/>
            <a:chOff x="1611517" y="2027976"/>
            <a:chExt cx="5721790" cy="3355235"/>
          </a:xfrm>
        </p:grpSpPr>
        <p:sp>
          <p:nvSpPr>
            <p:cNvPr id="595" name="Freeform 594"/>
            <p:cNvSpPr/>
            <p:nvPr/>
          </p:nvSpPr>
          <p:spPr>
            <a:xfrm>
              <a:off x="1611517" y="2027976"/>
              <a:ext cx="5703683" cy="905347"/>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Lst>
              <a:ahLst/>
              <a:cxnLst>
                <a:cxn ang="0">
                  <a:pos x="connsiteX0" y="connsiteY0"/>
                </a:cxn>
                <a:cxn ang="0">
                  <a:pos x="connsiteX1" y="connsiteY1"/>
                </a:cxn>
                <a:cxn ang="0">
                  <a:pos x="connsiteX2" y="connsiteY2"/>
                </a:cxn>
                <a:cxn ang="0">
                  <a:pos x="connsiteX3" y="connsiteY3"/>
                </a:cxn>
              </a:cxnLst>
              <a:rect l="l" t="t" r="r" b="b"/>
              <a:pathLst>
                <a:path w="5703683" h="905347">
                  <a:moveTo>
                    <a:pt x="0" y="905347"/>
                  </a:moveTo>
                  <a:cubicBezTo>
                    <a:pt x="490396" y="682028"/>
                    <a:pt x="980792" y="458709"/>
                    <a:pt x="1638677" y="416460"/>
                  </a:cubicBezTo>
                  <a:cubicBezTo>
                    <a:pt x="2296562" y="374210"/>
                    <a:pt x="3269810" y="721260"/>
                    <a:pt x="3947311" y="651850"/>
                  </a:cubicBezTo>
                  <a:cubicBezTo>
                    <a:pt x="4624812" y="582440"/>
                    <a:pt x="5164247" y="291220"/>
                    <a:pt x="5703683" y="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Freeform 595"/>
            <p:cNvSpPr/>
            <p:nvPr/>
          </p:nvSpPr>
          <p:spPr>
            <a:xfrm>
              <a:off x="1623507" y="2847551"/>
              <a:ext cx="5685576" cy="2535660"/>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Lst>
              <a:ahLst/>
              <a:cxnLst>
                <a:cxn ang="0">
                  <a:pos x="connsiteX0" y="connsiteY0"/>
                </a:cxn>
                <a:cxn ang="0">
                  <a:pos x="connsiteX1" y="connsiteY1"/>
                </a:cxn>
                <a:cxn ang="0">
                  <a:pos x="connsiteX2" y="connsiteY2"/>
                </a:cxn>
                <a:cxn ang="0">
                  <a:pos x="connsiteX3" y="connsiteY3"/>
                </a:cxn>
              </a:cxnLst>
              <a:rect l="l" t="t" r="r" b="b"/>
              <a:pathLst>
                <a:path w="5685576" h="2503340">
                  <a:moveTo>
                    <a:pt x="0" y="127357"/>
                  </a:moveTo>
                  <a:cubicBezTo>
                    <a:pt x="490396" y="-95962"/>
                    <a:pt x="1419885" y="-56156"/>
                    <a:pt x="1982709" y="493933"/>
                  </a:cubicBezTo>
                  <a:cubicBezTo>
                    <a:pt x="2545533" y="1044022"/>
                    <a:pt x="2651157" y="1859532"/>
                    <a:pt x="3268301" y="2194433"/>
                  </a:cubicBezTo>
                  <a:cubicBezTo>
                    <a:pt x="3885445" y="2529334"/>
                    <a:pt x="5046551" y="2472790"/>
                    <a:pt x="5685576" y="250334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Freeform 596"/>
            <p:cNvSpPr/>
            <p:nvPr/>
          </p:nvSpPr>
          <p:spPr>
            <a:xfrm>
              <a:off x="1629624" y="2618263"/>
              <a:ext cx="5703683" cy="1763614"/>
            </a:xfrm>
            <a:custGeom>
              <a:avLst/>
              <a:gdLst>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74471 w 5703683"/>
                <a:gd name="connsiteY4" fmla="*/ 1187143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38257 w 5703683"/>
                <a:gd name="connsiteY4" fmla="*/ 987967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4970352 w 5703683"/>
                <a:gd name="connsiteY4" fmla="*/ 1413480 h 1757511"/>
                <a:gd name="connsiteX5" fmla="*/ 5703683 w 5703683"/>
                <a:gd name="connsiteY5" fmla="*/ 1757511 h 1757511"/>
                <a:gd name="connsiteX0" fmla="*/ 0 w 5703683"/>
                <a:gd name="connsiteY0" fmla="*/ 317439 h 1756940"/>
                <a:gd name="connsiteX1" fmla="*/ 688063 w 5703683"/>
                <a:gd name="connsiteY1" fmla="*/ 36782 h 1756940"/>
                <a:gd name="connsiteX2" fmla="*/ 1385180 w 5703683"/>
                <a:gd name="connsiteY2" fmla="*/ 45835 h 1756940"/>
                <a:gd name="connsiteX3" fmla="*/ 3213980 w 5703683"/>
                <a:gd name="connsiteY3" fmla="*/ 426081 h 1756940"/>
                <a:gd name="connsiteX4" fmla="*/ 4970352 w 5703683"/>
                <a:gd name="connsiteY4" fmla="*/ 1412909 h 1756940"/>
                <a:gd name="connsiteX5" fmla="*/ 5703683 w 5703683"/>
                <a:gd name="connsiteY5" fmla="*/ 1756940 h 1756940"/>
                <a:gd name="connsiteX0" fmla="*/ 0 w 5703683"/>
                <a:gd name="connsiteY0" fmla="*/ 300808 h 1740309"/>
                <a:gd name="connsiteX1" fmla="*/ 688063 w 5703683"/>
                <a:gd name="connsiteY1" fmla="*/ 20151 h 1740309"/>
                <a:gd name="connsiteX2" fmla="*/ 1883121 w 5703683"/>
                <a:gd name="connsiteY2" fmla="*/ 65418 h 1740309"/>
                <a:gd name="connsiteX3" fmla="*/ 3213980 w 5703683"/>
                <a:gd name="connsiteY3" fmla="*/ 409450 h 1740309"/>
                <a:gd name="connsiteX4" fmla="*/ 4970352 w 5703683"/>
                <a:gd name="connsiteY4" fmla="*/ 1396278 h 1740309"/>
                <a:gd name="connsiteX5" fmla="*/ 5703683 w 5703683"/>
                <a:gd name="connsiteY5" fmla="*/ 1740309 h 1740309"/>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5703683 w 5703683"/>
                <a:gd name="connsiteY4" fmla="*/ 1750212 h 1750212"/>
                <a:gd name="connsiteX0" fmla="*/ 0 w 5703683"/>
                <a:gd name="connsiteY0" fmla="*/ 336666 h 1776167"/>
                <a:gd name="connsiteX1" fmla="*/ 1041148 w 5703683"/>
                <a:gd name="connsiteY1" fmla="*/ 19795 h 1776167"/>
                <a:gd name="connsiteX2" fmla="*/ 1883121 w 5703683"/>
                <a:gd name="connsiteY2" fmla="*/ 101276 h 1776167"/>
                <a:gd name="connsiteX3" fmla="*/ 3503691 w 5703683"/>
                <a:gd name="connsiteY3" fmla="*/ 653538 h 1776167"/>
                <a:gd name="connsiteX4" fmla="*/ 5703683 w 5703683"/>
                <a:gd name="connsiteY4" fmla="*/ 1776167 h 1776167"/>
                <a:gd name="connsiteX0" fmla="*/ 0 w 5703683"/>
                <a:gd name="connsiteY0" fmla="*/ 320154 h 1759655"/>
                <a:gd name="connsiteX1" fmla="*/ 1041148 w 5703683"/>
                <a:gd name="connsiteY1" fmla="*/ 3283 h 1759655"/>
                <a:gd name="connsiteX2" fmla="*/ 2372008 w 5703683"/>
                <a:gd name="connsiteY2" fmla="*/ 184352 h 1759655"/>
                <a:gd name="connsiteX3" fmla="*/ 3503691 w 5703683"/>
                <a:gd name="connsiteY3" fmla="*/ 637026 h 1759655"/>
                <a:gd name="connsiteX4" fmla="*/ 5703683 w 5703683"/>
                <a:gd name="connsiteY4" fmla="*/ 1759655 h 1759655"/>
                <a:gd name="connsiteX0" fmla="*/ 0 w 5703683"/>
                <a:gd name="connsiteY0" fmla="*/ 324113 h 1763614"/>
                <a:gd name="connsiteX1" fmla="*/ 1041148 w 5703683"/>
                <a:gd name="connsiteY1" fmla="*/ 7242 h 1763614"/>
                <a:gd name="connsiteX2" fmla="*/ 2372008 w 5703683"/>
                <a:gd name="connsiteY2" fmla="*/ 188311 h 1763614"/>
                <a:gd name="connsiteX3" fmla="*/ 4372824 w 5703683"/>
                <a:gd name="connsiteY3" fmla="*/ 1093658 h 1763614"/>
                <a:gd name="connsiteX4" fmla="*/ 5703683 w 5703683"/>
                <a:gd name="connsiteY4" fmla="*/ 1763614 h 176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83" h="1763614">
                  <a:moveTo>
                    <a:pt x="0" y="324113"/>
                  </a:moveTo>
                  <a:cubicBezTo>
                    <a:pt x="228600" y="206418"/>
                    <a:pt x="645813" y="29876"/>
                    <a:pt x="1041148" y="7242"/>
                  </a:cubicBezTo>
                  <a:cubicBezTo>
                    <a:pt x="1436483" y="-15392"/>
                    <a:pt x="1816729" y="7242"/>
                    <a:pt x="2372008" y="188311"/>
                  </a:cubicBezTo>
                  <a:cubicBezTo>
                    <a:pt x="2927287" y="369380"/>
                    <a:pt x="3817545" y="831107"/>
                    <a:pt x="4372824" y="1093658"/>
                  </a:cubicBezTo>
                  <a:cubicBezTo>
                    <a:pt x="4928103" y="1356209"/>
                    <a:pt x="5245351" y="1529733"/>
                    <a:pt x="5703683" y="1763614"/>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p:cNvGrpSpPr/>
          <p:nvPr/>
        </p:nvGrpSpPr>
        <p:grpSpPr>
          <a:xfrm>
            <a:off x="1819783" y="4280688"/>
            <a:ext cx="821958" cy="1281913"/>
            <a:chOff x="295783" y="4280687"/>
            <a:chExt cx="821958" cy="1281913"/>
          </a:xfrm>
        </p:grpSpPr>
        <p:grpSp>
          <p:nvGrpSpPr>
            <p:cNvPr id="599" name="Group 598"/>
            <p:cNvGrpSpPr/>
            <p:nvPr/>
          </p:nvGrpSpPr>
          <p:grpSpPr>
            <a:xfrm>
              <a:off x="295783" y="4280687"/>
              <a:ext cx="821958" cy="1281913"/>
              <a:chOff x="-304800" y="2106301"/>
              <a:chExt cx="1501201" cy="2341253"/>
            </a:xfrm>
          </p:grpSpPr>
          <p:sp>
            <p:nvSpPr>
              <p:cNvPr id="608"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609"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0"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1"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2"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3"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4"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5"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6"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7"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8"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600" name="Rectangle 599"/>
            <p:cNvSpPr/>
            <p:nvPr/>
          </p:nvSpPr>
          <p:spPr>
            <a:xfrm rot="5400000">
              <a:off x="990858" y="4320750"/>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1" name="Rectangle 600"/>
            <p:cNvSpPr/>
            <p:nvPr/>
          </p:nvSpPr>
          <p:spPr>
            <a:xfrm rot="5400000">
              <a:off x="902684"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2" name="Rectangle 601"/>
            <p:cNvSpPr/>
            <p:nvPr/>
          </p:nvSpPr>
          <p:spPr>
            <a:xfrm rot="5400000">
              <a:off x="812548"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3" name="Rectangle 602"/>
            <p:cNvSpPr/>
            <p:nvPr/>
          </p:nvSpPr>
          <p:spPr>
            <a:xfrm rot="5400000">
              <a:off x="985284"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4" name="Rectangle 603"/>
            <p:cNvSpPr/>
            <p:nvPr/>
          </p:nvSpPr>
          <p:spPr>
            <a:xfrm rot="5400000">
              <a:off x="897110"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5" name="Rectangle 604"/>
            <p:cNvSpPr/>
            <p:nvPr/>
          </p:nvSpPr>
          <p:spPr>
            <a:xfrm rot="5400000">
              <a:off x="805453"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6" name="Rectangle 605"/>
            <p:cNvSpPr/>
            <p:nvPr/>
          </p:nvSpPr>
          <p:spPr>
            <a:xfrm rot="5400000">
              <a:off x="717279"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7" name="Rectangle 606"/>
            <p:cNvSpPr/>
            <p:nvPr/>
          </p:nvSpPr>
          <p:spPr>
            <a:xfrm rot="5400000">
              <a:off x="628428"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19" name="Rectangle 618"/>
          <p:cNvSpPr/>
          <p:nvPr/>
        </p:nvSpPr>
        <p:spPr>
          <a:xfrm>
            <a:off x="2761931" y="5168587"/>
            <a:ext cx="373586" cy="89121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620" name="Rectangle 619"/>
          <p:cNvSpPr/>
          <p:nvPr/>
        </p:nvSpPr>
        <p:spPr>
          <a:xfrm>
            <a:off x="2760422" y="4644428"/>
            <a:ext cx="373586" cy="506994"/>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621" name="Group 620"/>
          <p:cNvGrpSpPr/>
          <p:nvPr/>
        </p:nvGrpSpPr>
        <p:grpSpPr>
          <a:xfrm>
            <a:off x="3155051" y="2108020"/>
            <a:ext cx="5696980" cy="3576992"/>
            <a:chOff x="1631051" y="2108020"/>
            <a:chExt cx="5696980" cy="3576992"/>
          </a:xfrm>
        </p:grpSpPr>
        <p:sp>
          <p:nvSpPr>
            <p:cNvPr id="622" name="Freeform 621"/>
            <p:cNvSpPr/>
            <p:nvPr/>
          </p:nvSpPr>
          <p:spPr>
            <a:xfrm>
              <a:off x="1631051" y="2108020"/>
              <a:ext cx="5631256" cy="3278038"/>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Lst>
              <a:ahLst/>
              <a:cxnLst>
                <a:cxn ang="0">
                  <a:pos x="connsiteX0" y="connsiteY0"/>
                </a:cxn>
                <a:cxn ang="0">
                  <a:pos x="connsiteX1" y="connsiteY1"/>
                </a:cxn>
                <a:cxn ang="0">
                  <a:pos x="connsiteX2" y="connsiteY2"/>
                </a:cxn>
                <a:cxn ang="0">
                  <a:pos x="connsiteX3" y="connsiteY3"/>
                </a:cxn>
              </a:cxnLst>
              <a:rect l="l" t="t" r="r" b="b"/>
              <a:pathLst>
                <a:path w="5631256" h="3236258">
                  <a:moveTo>
                    <a:pt x="0" y="2781284"/>
                  </a:moveTo>
                  <a:cubicBezTo>
                    <a:pt x="671466" y="3112125"/>
                    <a:pt x="1090944" y="3373896"/>
                    <a:pt x="1665839" y="3156800"/>
                  </a:cubicBezTo>
                  <a:cubicBezTo>
                    <a:pt x="2240734" y="2939704"/>
                    <a:pt x="2879002" y="2094221"/>
                    <a:pt x="3449370" y="1478707"/>
                  </a:cubicBezTo>
                  <a:cubicBezTo>
                    <a:pt x="4019738" y="863193"/>
                    <a:pt x="4974124" y="282282"/>
                    <a:pt x="5631256" y="0"/>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Freeform 622"/>
            <p:cNvSpPr/>
            <p:nvPr/>
          </p:nvSpPr>
          <p:spPr>
            <a:xfrm>
              <a:off x="1633402" y="4929737"/>
              <a:ext cx="5694629" cy="755275"/>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58416"/>
                <a:gd name="connsiteY0" fmla="*/ 2611461 h 3205085"/>
                <a:gd name="connsiteX1" fmla="*/ 1692999 w 5658416"/>
                <a:gd name="connsiteY1" fmla="*/ 3156800 h 3205085"/>
                <a:gd name="connsiteX2" fmla="*/ 3476530 w 5658416"/>
                <a:gd name="connsiteY2" fmla="*/ 1478707 h 3205085"/>
                <a:gd name="connsiteX3" fmla="*/ 5658416 w 5658416"/>
                <a:gd name="connsiteY3" fmla="*/ 0 h 3205085"/>
                <a:gd name="connsiteX0" fmla="*/ 0 w 5694629"/>
                <a:gd name="connsiteY0" fmla="*/ 1136596 h 1730220"/>
                <a:gd name="connsiteX1" fmla="*/ 1692999 w 5694629"/>
                <a:gd name="connsiteY1" fmla="*/ 1681935 h 1730220"/>
                <a:gd name="connsiteX2" fmla="*/ 3476530 w 5694629"/>
                <a:gd name="connsiteY2" fmla="*/ 3842 h 1730220"/>
                <a:gd name="connsiteX3" fmla="*/ 5694629 w 5694629"/>
                <a:gd name="connsiteY3" fmla="*/ 1143991 h 1730220"/>
                <a:gd name="connsiteX0" fmla="*/ 0 w 5694629"/>
                <a:gd name="connsiteY0" fmla="*/ 0 h 614322"/>
                <a:gd name="connsiteX1" fmla="*/ 1692999 w 5694629"/>
                <a:gd name="connsiteY1" fmla="*/ 545339 h 614322"/>
                <a:gd name="connsiteX2" fmla="*/ 4327555 w 5694629"/>
                <a:gd name="connsiteY2" fmla="*/ 547605 h 614322"/>
                <a:gd name="connsiteX3" fmla="*/ 5694629 w 5694629"/>
                <a:gd name="connsiteY3" fmla="*/ 7395 h 614322"/>
                <a:gd name="connsiteX0" fmla="*/ 0 w 5694629"/>
                <a:gd name="connsiteY0" fmla="*/ 0 h 745649"/>
                <a:gd name="connsiteX1" fmla="*/ 1692999 w 5694629"/>
                <a:gd name="connsiteY1" fmla="*/ 545339 h 745649"/>
                <a:gd name="connsiteX2" fmla="*/ 4010684 w 5694629"/>
                <a:gd name="connsiteY2" fmla="*/ 717429 h 745649"/>
                <a:gd name="connsiteX3" fmla="*/ 5694629 w 5694629"/>
                <a:gd name="connsiteY3" fmla="*/ 7395 h 745649"/>
              </a:gdLst>
              <a:ahLst/>
              <a:cxnLst>
                <a:cxn ang="0">
                  <a:pos x="connsiteX0" y="connsiteY0"/>
                </a:cxn>
                <a:cxn ang="0">
                  <a:pos x="connsiteX1" y="connsiteY1"/>
                </a:cxn>
                <a:cxn ang="0">
                  <a:pos x="connsiteX2" y="connsiteY2"/>
                </a:cxn>
                <a:cxn ang="0">
                  <a:pos x="connsiteX3" y="connsiteY3"/>
                </a:cxn>
              </a:cxnLst>
              <a:rect l="l" t="t" r="r" b="b"/>
              <a:pathLst>
                <a:path w="5694629" h="745649">
                  <a:moveTo>
                    <a:pt x="0" y="0"/>
                  </a:moveTo>
                  <a:cubicBezTo>
                    <a:pt x="671466" y="330841"/>
                    <a:pt x="1024552" y="425768"/>
                    <a:pt x="1692999" y="545339"/>
                  </a:cubicBezTo>
                  <a:cubicBezTo>
                    <a:pt x="2361446" y="664911"/>
                    <a:pt x="3343746" y="807086"/>
                    <a:pt x="4010684" y="717429"/>
                  </a:cubicBezTo>
                  <a:cubicBezTo>
                    <a:pt x="4677622" y="627772"/>
                    <a:pt x="5037497" y="289677"/>
                    <a:pt x="5694629" y="7395"/>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p:nvPr/>
        </p:nvGrpSpPr>
        <p:grpSpPr>
          <a:xfrm>
            <a:off x="1828800" y="5725180"/>
            <a:ext cx="8382000" cy="523220"/>
            <a:chOff x="228600" y="1828800"/>
            <a:chExt cx="8382000" cy="523220"/>
          </a:xfrm>
        </p:grpSpPr>
        <p:sp>
          <p:nvSpPr>
            <p:cNvPr id="625" name="TextBox 624"/>
            <p:cNvSpPr txBox="1"/>
            <p:nvPr/>
          </p:nvSpPr>
          <p:spPr>
            <a:xfrm>
              <a:off x="22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TX</a:t>
              </a:r>
            </a:p>
          </p:txBody>
        </p:sp>
        <p:sp>
          <p:nvSpPr>
            <p:cNvPr id="626" name="TextBox 625"/>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RX</a:t>
              </a:r>
            </a:p>
          </p:txBody>
        </p:sp>
      </p:grpSp>
    </p:spTree>
    <p:custDataLst>
      <p:tags r:id="rId1"/>
    </p:custDataLst>
    <p:extLst>
      <p:ext uri="{BB962C8B-B14F-4D97-AF65-F5344CB8AC3E}">
        <p14:creationId xmlns:p14="http://schemas.microsoft.com/office/powerpoint/2010/main" val="2082901094"/>
      </p:ext>
    </p:extLst>
  </p:cSld>
  <p:clrMapOvr>
    <a:masterClrMapping/>
  </p:clrMapOvr>
  <p:transition advTm="26712">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500"/>
                                        <p:tgtEl>
                                          <p:spTgt spid="5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9"/>
                                        </p:tgtEl>
                                        <p:attrNameLst>
                                          <p:attrName>style.visibility</p:attrName>
                                        </p:attrNameLst>
                                      </p:cBhvr>
                                      <p:to>
                                        <p:strVal val="visible"/>
                                      </p:to>
                                    </p:set>
                                    <p:animEffect transition="in" filter="fade">
                                      <p:cBhvr>
                                        <p:cTn id="10" dur="500"/>
                                        <p:tgtEl>
                                          <p:spTgt spid="5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500"/>
                                        <p:tgtEl>
                                          <p:spTgt spid="567"/>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6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6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19"/>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500"/>
                                        <p:tgtEl>
                                          <p:spTgt spid="560"/>
                                        </p:tgtEl>
                                      </p:cBhvr>
                                    </p:animEffect>
                                    <p:set>
                                      <p:cBhvr>
                                        <p:cTn id="26" dur="1" fill="hold">
                                          <p:stCondLst>
                                            <p:cond delay="499"/>
                                          </p:stCondLst>
                                        </p:cTn>
                                        <p:tgtEl>
                                          <p:spTgt spid="560"/>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94"/>
                                        </p:tgtEl>
                                        <p:attrNameLst>
                                          <p:attrName>style.visibility</p:attrName>
                                        </p:attrNameLst>
                                      </p:cBhvr>
                                      <p:to>
                                        <p:strVal val="visible"/>
                                      </p:to>
                                    </p:set>
                                    <p:animEffect transition="in" filter="wipe(left)">
                                      <p:cBhvr>
                                        <p:cTn id="30" dur="500"/>
                                        <p:tgtEl>
                                          <p:spTgt spid="594"/>
                                        </p:tgtEl>
                                      </p:cBhvr>
                                    </p:animEffect>
                                  </p:childTnLst>
                                </p:cTn>
                              </p:par>
                            </p:childTnLst>
                          </p:cTn>
                        </p:par>
                        <p:par>
                          <p:cTn id="31" fill="hold">
                            <p:stCondLst>
                              <p:cond delay="1000"/>
                            </p:stCondLst>
                            <p:childTnLst>
                              <p:par>
                                <p:cTn id="32" presetID="1" presetClass="exit" presetSubtype="0" fill="hold" grpId="1" nodeType="afterEffect">
                                  <p:stCondLst>
                                    <p:cond delay="0"/>
                                  </p:stCondLst>
                                  <p:childTnLst>
                                    <p:set>
                                      <p:cBhvr>
                                        <p:cTn id="33" dur="1" fill="hold">
                                          <p:stCondLst>
                                            <p:cond delay="0"/>
                                          </p:stCondLst>
                                        </p:cTn>
                                        <p:tgtEl>
                                          <p:spTgt spid="620"/>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98"/>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621"/>
                                        </p:tgtEl>
                                        <p:attrNameLst>
                                          <p:attrName>style.visibility</p:attrName>
                                        </p:attrNameLst>
                                      </p:cBhvr>
                                      <p:to>
                                        <p:strVal val="visible"/>
                                      </p:to>
                                    </p:set>
                                    <p:animEffect transition="in" filter="wipe(left)">
                                      <p:cBhvr>
                                        <p:cTn id="38"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p:bldP spid="565" grpId="0" animBg="1"/>
      <p:bldP spid="566" grpId="0" animBg="1"/>
      <p:bldP spid="619" grpId="0" animBg="1"/>
      <p:bldP spid="620" grpId="0" animBg="1"/>
      <p:bldP spid="62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flipH="1">
            <a:off x="8847441" y="18370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117" name="Straight Connector 116"/>
          <p:cNvCxnSpPr>
            <a:stCxn id="116" idx="0"/>
          </p:cNvCxnSpPr>
          <p:nvPr/>
        </p:nvCxnSpPr>
        <p:spPr>
          <a:xfrm rot="16200000" flipH="1" flipV="1">
            <a:off x="8174390" y="1787252"/>
            <a:ext cx="452426" cy="91440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rot="16200000" flipH="1">
            <a:off x="8847441" y="22942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28" name="Rectangle 127"/>
          <p:cNvSpPr/>
          <p:nvPr/>
        </p:nvSpPr>
        <p:spPr>
          <a:xfrm rot="16200000" flipH="1">
            <a:off x="8847441" y="27514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129" name="Straight Connector 128"/>
          <p:cNvCxnSpPr>
            <a:stCxn id="127" idx="0"/>
          </p:cNvCxnSpPr>
          <p:nvPr/>
        </p:nvCxnSpPr>
        <p:spPr>
          <a:xfrm rot="16200000" flipV="1">
            <a:off x="8398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8" idx="0"/>
          </p:cNvCxnSpPr>
          <p:nvPr/>
        </p:nvCxnSpPr>
        <p:spPr>
          <a:xfrm rot="16200000" flipV="1">
            <a:off x="8169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rot="16200000" flipH="1">
            <a:off x="8847441" y="328696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132" name="Straight Connector 131"/>
          <p:cNvCxnSpPr>
            <a:stCxn id="131" idx="0"/>
          </p:cNvCxnSpPr>
          <p:nvPr/>
        </p:nvCxnSpPr>
        <p:spPr>
          <a:xfrm rot="16200000" flipH="1" flipV="1">
            <a:off x="8175452"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rot="16200000" flipH="1">
            <a:off x="8847441" y="37441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134" name="Rectangle 133"/>
          <p:cNvSpPr/>
          <p:nvPr/>
        </p:nvSpPr>
        <p:spPr>
          <a:xfrm rot="16200000" flipH="1">
            <a:off x="8847441" y="42013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135" name="Straight Connector 134"/>
          <p:cNvCxnSpPr>
            <a:stCxn id="133" idx="0"/>
          </p:cNvCxnSpPr>
          <p:nvPr/>
        </p:nvCxnSpPr>
        <p:spPr>
          <a:xfrm rot="16200000" flipV="1">
            <a:off x="8397155"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34" idx="0"/>
          </p:cNvCxnSpPr>
          <p:nvPr/>
        </p:nvCxnSpPr>
        <p:spPr>
          <a:xfrm rot="16200000" flipV="1">
            <a:off x="8168555"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rot="16200000" flipH="1">
            <a:off x="8847440" y="47326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143" name="Straight Connector 142"/>
          <p:cNvCxnSpPr>
            <a:stCxn id="142" idx="0"/>
          </p:cNvCxnSpPr>
          <p:nvPr/>
        </p:nvCxnSpPr>
        <p:spPr>
          <a:xfrm rot="16200000" flipH="1" flipV="1">
            <a:off x="8174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rot="16200000" flipH="1">
            <a:off x="8847440" y="51898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145" name="Rectangle 144"/>
          <p:cNvSpPr/>
          <p:nvPr/>
        </p:nvSpPr>
        <p:spPr>
          <a:xfrm rot="16200000" flipH="1">
            <a:off x="8847440" y="56470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146" name="Straight Connector 145"/>
          <p:cNvCxnSpPr>
            <a:stCxn id="144" idx="0"/>
          </p:cNvCxnSpPr>
          <p:nvPr/>
        </p:nvCxnSpPr>
        <p:spPr>
          <a:xfrm rot="16200000" flipV="1">
            <a:off x="8398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45" idx="0"/>
          </p:cNvCxnSpPr>
          <p:nvPr/>
        </p:nvCxnSpPr>
        <p:spPr>
          <a:xfrm rot="16200000" flipV="1">
            <a:off x="8169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67" name="Rectangle 266"/>
          <p:cNvSpPr/>
          <p:nvPr/>
        </p:nvSpPr>
        <p:spPr>
          <a:xfrm rot="5400000">
            <a:off x="2760621" y="18370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268" name="Rectangle 267"/>
          <p:cNvSpPr/>
          <p:nvPr/>
        </p:nvSpPr>
        <p:spPr>
          <a:xfrm rot="5400000">
            <a:off x="2760621" y="22942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269" name="Rectangle 268"/>
          <p:cNvSpPr/>
          <p:nvPr/>
        </p:nvSpPr>
        <p:spPr>
          <a:xfrm rot="5400000">
            <a:off x="2760621" y="27514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270" name="Rectangle 269"/>
          <p:cNvSpPr/>
          <p:nvPr/>
        </p:nvSpPr>
        <p:spPr>
          <a:xfrm rot="5400000">
            <a:off x="2760621" y="328696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71" name="Rectangle 270"/>
          <p:cNvSpPr/>
          <p:nvPr/>
        </p:nvSpPr>
        <p:spPr>
          <a:xfrm rot="5400000">
            <a:off x="2760621" y="37441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72" name="Rectangle 271"/>
          <p:cNvSpPr/>
          <p:nvPr/>
        </p:nvSpPr>
        <p:spPr>
          <a:xfrm rot="5400000">
            <a:off x="2760621" y="42013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273" name="Rectangle 272"/>
          <p:cNvSpPr/>
          <p:nvPr/>
        </p:nvSpPr>
        <p:spPr>
          <a:xfrm rot="5400000">
            <a:off x="2760622" y="47326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274" name="Rectangle 273"/>
          <p:cNvSpPr/>
          <p:nvPr/>
        </p:nvSpPr>
        <p:spPr>
          <a:xfrm rot="5400000">
            <a:off x="2760622" y="51898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275" name="Rectangle 274"/>
          <p:cNvSpPr/>
          <p:nvPr/>
        </p:nvSpPr>
        <p:spPr>
          <a:xfrm rot="5400000">
            <a:off x="2760622" y="56470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nvGrpSpPr>
          <p:cNvPr id="276" name="Group 275"/>
          <p:cNvGrpSpPr/>
          <p:nvPr/>
        </p:nvGrpSpPr>
        <p:grpSpPr>
          <a:xfrm>
            <a:off x="3133381" y="2018239"/>
            <a:ext cx="914401" cy="3810000"/>
            <a:chOff x="1609379" y="2018153"/>
            <a:chExt cx="914401" cy="3810000"/>
          </a:xfrm>
        </p:grpSpPr>
        <p:cxnSp>
          <p:nvCxnSpPr>
            <p:cNvPr id="277" name="Straight Connector 276"/>
            <p:cNvCxnSpPr>
              <a:stCxn id="26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7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7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7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7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3882280" y="2019996"/>
            <a:ext cx="4218132" cy="3810492"/>
            <a:chOff x="2358280" y="2019996"/>
            <a:chExt cx="4218132" cy="3810492"/>
          </a:xfrm>
        </p:grpSpPr>
        <p:cxnSp>
          <p:nvCxnSpPr>
            <p:cNvPr id="118" name="Straight Arrow Connector 117"/>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61"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61"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78" name="Rectangle 177"/>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149" name="Rectangle 148"/>
            <p:cNvSpPr/>
            <p:nvPr/>
          </p:nvSpPr>
          <p:spPr>
            <a:xfrm rot="16200000" flipH="1">
              <a:off x="5957000"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0" name="Straight Arrow Connector 119"/>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56" name="Group 255"/>
            <p:cNvGrpSpPr/>
            <p:nvPr/>
          </p:nvGrpSpPr>
          <p:grpSpPr>
            <a:xfrm>
              <a:off x="2447579" y="2514600"/>
              <a:ext cx="1859281" cy="2871458"/>
              <a:chOff x="2447578" y="2514514"/>
              <a:chExt cx="1859281" cy="2871458"/>
            </a:xfrm>
          </p:grpSpPr>
          <p:cxnSp>
            <p:nvCxnSpPr>
              <p:cNvPr id="257" name="Straight Arrow Connector 256"/>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0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86" name="Group 285"/>
            <p:cNvGrpSpPr/>
            <p:nvPr/>
          </p:nvGrpSpPr>
          <p:grpSpPr>
            <a:xfrm>
              <a:off x="2358280" y="2019996"/>
              <a:ext cx="251499" cy="3810492"/>
              <a:chOff x="2358279" y="2019910"/>
              <a:chExt cx="251499" cy="3810492"/>
            </a:xfrm>
          </p:grpSpPr>
          <p:grpSp>
            <p:nvGrpSpPr>
              <p:cNvPr id="287" name="Group 286"/>
              <p:cNvGrpSpPr/>
              <p:nvPr/>
            </p:nvGrpSpPr>
            <p:grpSpPr>
              <a:xfrm rot="5400000">
                <a:off x="1999169" y="2387511"/>
                <a:ext cx="978209" cy="243008"/>
                <a:chOff x="5220661" y="3675707"/>
                <a:chExt cx="978209" cy="243008"/>
              </a:xfrm>
            </p:grpSpPr>
            <p:sp>
              <p:nvSpPr>
                <p:cNvPr id="332" name="Rectangle 33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8" name="Group 287"/>
              <p:cNvGrpSpPr/>
              <p:nvPr/>
            </p:nvGrpSpPr>
            <p:grpSpPr>
              <a:xfrm rot="5400000">
                <a:off x="1994599" y="3808905"/>
                <a:ext cx="978209" cy="243008"/>
                <a:chOff x="5220661" y="3680277"/>
                <a:chExt cx="978209" cy="243008"/>
              </a:xfrm>
            </p:grpSpPr>
            <p:sp>
              <p:nvSpPr>
                <p:cNvPr id="311" name="Rectangle 310"/>
                <p:cNvSpPr/>
                <p:nvPr/>
              </p:nvSpPr>
              <p:spPr>
                <a:xfrm>
                  <a:off x="5220661" y="368027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9" name="Group 288"/>
              <p:cNvGrpSpPr/>
              <p:nvPr/>
            </p:nvGrpSpPr>
            <p:grpSpPr>
              <a:xfrm rot="5400000">
                <a:off x="1990678" y="5219794"/>
                <a:ext cx="978209" cy="243008"/>
                <a:chOff x="5220661" y="3675707"/>
                <a:chExt cx="978209" cy="243008"/>
              </a:xfrm>
            </p:grpSpPr>
            <p:sp>
              <p:nvSpPr>
                <p:cNvPr id="290" name="Rectangle 2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111" name="Cube 110"/>
            <p:cNvSpPr/>
            <p:nvPr/>
          </p:nvSpPr>
          <p:spPr>
            <a:xfrm rot="5400000" flipH="1">
              <a:off x="4207127" y="282940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8668" y="2975732"/>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3" name="Rectangle 83"/>
            <p:cNvSpPr/>
            <p:nvPr/>
          </p:nvSpPr>
          <p:spPr>
            <a:xfrm rot="5400000">
              <a:off x="4412375" y="2632705"/>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4" name="Rectangle 83"/>
            <p:cNvSpPr/>
            <p:nvPr/>
          </p:nvSpPr>
          <p:spPr>
            <a:xfrm rot="5400000">
              <a:off x="4495241" y="3101823"/>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Cube 64"/>
            <p:cNvSpPr/>
            <p:nvPr/>
          </p:nvSpPr>
          <p:spPr>
            <a:xfrm rot="5400000" flipH="1">
              <a:off x="4203206" y="3692743"/>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4747" y="3839067"/>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Rectangle 83"/>
            <p:cNvSpPr/>
            <p:nvPr/>
          </p:nvSpPr>
          <p:spPr>
            <a:xfrm rot="5400000">
              <a:off x="4408454" y="3496040"/>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Rectangle 83"/>
            <p:cNvSpPr/>
            <p:nvPr/>
          </p:nvSpPr>
          <p:spPr>
            <a:xfrm rot="5400000">
              <a:off x="4491320" y="3965158"/>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Cube 60"/>
            <p:cNvSpPr/>
            <p:nvPr/>
          </p:nvSpPr>
          <p:spPr>
            <a:xfrm rot="5400000" flipH="1">
              <a:off x="4190085" y="4569439"/>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191626" y="4715763"/>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3" name="Rectangle 83"/>
            <p:cNvSpPr/>
            <p:nvPr/>
          </p:nvSpPr>
          <p:spPr>
            <a:xfrm rot="5400000">
              <a:off x="4395333" y="4372736"/>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83"/>
            <p:cNvSpPr/>
            <p:nvPr/>
          </p:nvSpPr>
          <p:spPr>
            <a:xfrm rot="5400000">
              <a:off x="4478199" y="4841854"/>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355" name="Rectangle 354"/>
          <p:cNvSpPr/>
          <p:nvPr/>
        </p:nvSpPr>
        <p:spPr>
          <a:xfrm>
            <a:off x="3874129" y="1809254"/>
            <a:ext cx="4235870" cy="426932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358" name="Rectangle 23"/>
          <p:cNvSpPr>
            <a:spLocks noChangeArrowheads="1"/>
          </p:cNvSpPr>
          <p:nvPr/>
        </p:nvSpPr>
        <p:spPr bwMode="auto">
          <a:xfrm>
            <a:off x="3822646" y="1801073"/>
            <a:ext cx="4419600" cy="419312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sp>
        <p:nvSpPr>
          <p:cNvPr id="385" name="Rectangle 384"/>
          <p:cNvSpPr/>
          <p:nvPr/>
        </p:nvSpPr>
        <p:spPr>
          <a:xfrm>
            <a:off x="2770985" y="1826675"/>
            <a:ext cx="373586" cy="87125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389" name="Rectangle 388"/>
          <p:cNvSpPr/>
          <p:nvPr/>
        </p:nvSpPr>
        <p:spPr>
          <a:xfrm>
            <a:off x="2770985" y="3241142"/>
            <a:ext cx="373586" cy="1376126"/>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229" name="Group 228"/>
          <p:cNvGrpSpPr/>
          <p:nvPr/>
        </p:nvGrpSpPr>
        <p:grpSpPr>
          <a:xfrm>
            <a:off x="1830129" y="2323302"/>
            <a:ext cx="821958" cy="1281913"/>
            <a:chOff x="306129" y="2323301"/>
            <a:chExt cx="821958" cy="1281913"/>
          </a:xfrm>
        </p:grpSpPr>
        <p:grpSp>
          <p:nvGrpSpPr>
            <p:cNvPr id="227" name="Group 226"/>
            <p:cNvGrpSpPr/>
            <p:nvPr/>
          </p:nvGrpSpPr>
          <p:grpSpPr>
            <a:xfrm>
              <a:off x="306129" y="2323301"/>
              <a:ext cx="821958" cy="1281913"/>
              <a:chOff x="-304800" y="2106301"/>
              <a:chExt cx="1501201" cy="2341253"/>
            </a:xfrm>
          </p:grpSpPr>
          <p:sp>
            <p:nvSpPr>
              <p:cNvPr id="366"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367"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68"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369"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7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37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7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390" name="Rectangle 389"/>
            <p:cNvSpPr/>
            <p:nvPr/>
          </p:nvSpPr>
          <p:spPr>
            <a:xfrm rot="5400000">
              <a:off x="1001204" y="2363364"/>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1" name="Rectangle 390"/>
            <p:cNvSpPr/>
            <p:nvPr/>
          </p:nvSpPr>
          <p:spPr>
            <a:xfrm rot="5400000">
              <a:off x="913030"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2" name="Rectangle 391"/>
            <p:cNvSpPr/>
            <p:nvPr/>
          </p:nvSpPr>
          <p:spPr>
            <a:xfrm rot="5400000">
              <a:off x="822894"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3" name="Rectangle 392"/>
            <p:cNvSpPr/>
            <p:nvPr/>
          </p:nvSpPr>
          <p:spPr>
            <a:xfrm rot="5400000">
              <a:off x="734720" y="2363366"/>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4" name="Rectangle 393"/>
            <p:cNvSpPr/>
            <p:nvPr/>
          </p:nvSpPr>
          <p:spPr>
            <a:xfrm rot="5400000">
              <a:off x="999127" y="3063430"/>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6" name="Rectangle 395"/>
            <p:cNvSpPr/>
            <p:nvPr/>
          </p:nvSpPr>
          <p:spPr>
            <a:xfrm rot="5400000">
              <a:off x="907457" y="3063936"/>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7" name="Rectangle 396"/>
            <p:cNvSpPr/>
            <p:nvPr/>
          </p:nvSpPr>
          <p:spPr>
            <a:xfrm rot="5400000">
              <a:off x="558371" y="236336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8" name="Rectangle 397"/>
            <p:cNvSpPr/>
            <p:nvPr/>
          </p:nvSpPr>
          <p:spPr>
            <a:xfrm rot="5400000">
              <a:off x="646546" y="236420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9" name="Rectangle 398"/>
            <p:cNvSpPr/>
            <p:nvPr/>
          </p:nvSpPr>
          <p:spPr>
            <a:xfrm rot="5400000">
              <a:off x="99563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1" name="Rectangle 400"/>
            <p:cNvSpPr/>
            <p:nvPr/>
          </p:nvSpPr>
          <p:spPr>
            <a:xfrm rot="5400000">
              <a:off x="907456"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2" name="Rectangle 401"/>
            <p:cNvSpPr/>
            <p:nvPr/>
          </p:nvSpPr>
          <p:spPr>
            <a:xfrm rot="5400000">
              <a:off x="815799"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3" name="Rectangle 402"/>
            <p:cNvSpPr/>
            <p:nvPr/>
          </p:nvSpPr>
          <p:spPr>
            <a:xfrm rot="5400000">
              <a:off x="727625"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4" name="Rectangle 403"/>
            <p:cNvSpPr/>
            <p:nvPr/>
          </p:nvSpPr>
          <p:spPr>
            <a:xfrm rot="5400000">
              <a:off x="638774"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5" name="Rectangle 404"/>
            <p:cNvSpPr/>
            <p:nvPr/>
          </p:nvSpPr>
          <p:spPr>
            <a:xfrm rot="5400000">
              <a:off x="55060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33" name="Group 232"/>
          <p:cNvGrpSpPr/>
          <p:nvPr/>
        </p:nvGrpSpPr>
        <p:grpSpPr>
          <a:xfrm>
            <a:off x="3135517" y="2027977"/>
            <a:ext cx="5721790" cy="3355235"/>
            <a:chOff x="1611517" y="2027976"/>
            <a:chExt cx="5721790" cy="3355235"/>
          </a:xfrm>
        </p:grpSpPr>
        <p:sp>
          <p:nvSpPr>
            <p:cNvPr id="231" name="Freeform 230"/>
            <p:cNvSpPr/>
            <p:nvPr/>
          </p:nvSpPr>
          <p:spPr>
            <a:xfrm>
              <a:off x="1611517" y="2027976"/>
              <a:ext cx="5703683" cy="905347"/>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Lst>
              <a:ahLst/>
              <a:cxnLst>
                <a:cxn ang="0">
                  <a:pos x="connsiteX0" y="connsiteY0"/>
                </a:cxn>
                <a:cxn ang="0">
                  <a:pos x="connsiteX1" y="connsiteY1"/>
                </a:cxn>
                <a:cxn ang="0">
                  <a:pos x="connsiteX2" y="connsiteY2"/>
                </a:cxn>
                <a:cxn ang="0">
                  <a:pos x="connsiteX3" y="connsiteY3"/>
                </a:cxn>
              </a:cxnLst>
              <a:rect l="l" t="t" r="r" b="b"/>
              <a:pathLst>
                <a:path w="5703683" h="905347">
                  <a:moveTo>
                    <a:pt x="0" y="905347"/>
                  </a:moveTo>
                  <a:cubicBezTo>
                    <a:pt x="490396" y="682028"/>
                    <a:pt x="980792" y="458709"/>
                    <a:pt x="1638677" y="416460"/>
                  </a:cubicBezTo>
                  <a:cubicBezTo>
                    <a:pt x="2296562" y="374210"/>
                    <a:pt x="3269810" y="721260"/>
                    <a:pt x="3947311" y="651850"/>
                  </a:cubicBezTo>
                  <a:cubicBezTo>
                    <a:pt x="4624812" y="582440"/>
                    <a:pt x="5164247" y="291220"/>
                    <a:pt x="5703683" y="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Freeform 405"/>
            <p:cNvSpPr/>
            <p:nvPr/>
          </p:nvSpPr>
          <p:spPr>
            <a:xfrm>
              <a:off x="1623507" y="2847551"/>
              <a:ext cx="5685576" cy="2535660"/>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Lst>
              <a:ahLst/>
              <a:cxnLst>
                <a:cxn ang="0">
                  <a:pos x="connsiteX0" y="connsiteY0"/>
                </a:cxn>
                <a:cxn ang="0">
                  <a:pos x="connsiteX1" y="connsiteY1"/>
                </a:cxn>
                <a:cxn ang="0">
                  <a:pos x="connsiteX2" y="connsiteY2"/>
                </a:cxn>
                <a:cxn ang="0">
                  <a:pos x="connsiteX3" y="connsiteY3"/>
                </a:cxn>
              </a:cxnLst>
              <a:rect l="l" t="t" r="r" b="b"/>
              <a:pathLst>
                <a:path w="5685576" h="2503340">
                  <a:moveTo>
                    <a:pt x="0" y="127357"/>
                  </a:moveTo>
                  <a:cubicBezTo>
                    <a:pt x="490396" y="-95962"/>
                    <a:pt x="1419885" y="-56156"/>
                    <a:pt x="1982709" y="493933"/>
                  </a:cubicBezTo>
                  <a:cubicBezTo>
                    <a:pt x="2545533" y="1044022"/>
                    <a:pt x="2651157" y="1859532"/>
                    <a:pt x="3268301" y="2194433"/>
                  </a:cubicBezTo>
                  <a:cubicBezTo>
                    <a:pt x="3885445" y="2529334"/>
                    <a:pt x="5046551" y="2472790"/>
                    <a:pt x="5685576" y="250334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1629624" y="2618263"/>
              <a:ext cx="5703683" cy="1763614"/>
            </a:xfrm>
            <a:custGeom>
              <a:avLst/>
              <a:gdLst>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74471 w 5703683"/>
                <a:gd name="connsiteY4" fmla="*/ 1187143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38257 w 5703683"/>
                <a:gd name="connsiteY4" fmla="*/ 987967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4970352 w 5703683"/>
                <a:gd name="connsiteY4" fmla="*/ 1413480 h 1757511"/>
                <a:gd name="connsiteX5" fmla="*/ 5703683 w 5703683"/>
                <a:gd name="connsiteY5" fmla="*/ 1757511 h 1757511"/>
                <a:gd name="connsiteX0" fmla="*/ 0 w 5703683"/>
                <a:gd name="connsiteY0" fmla="*/ 317439 h 1756940"/>
                <a:gd name="connsiteX1" fmla="*/ 688063 w 5703683"/>
                <a:gd name="connsiteY1" fmla="*/ 36782 h 1756940"/>
                <a:gd name="connsiteX2" fmla="*/ 1385180 w 5703683"/>
                <a:gd name="connsiteY2" fmla="*/ 45835 h 1756940"/>
                <a:gd name="connsiteX3" fmla="*/ 3213980 w 5703683"/>
                <a:gd name="connsiteY3" fmla="*/ 426081 h 1756940"/>
                <a:gd name="connsiteX4" fmla="*/ 4970352 w 5703683"/>
                <a:gd name="connsiteY4" fmla="*/ 1412909 h 1756940"/>
                <a:gd name="connsiteX5" fmla="*/ 5703683 w 5703683"/>
                <a:gd name="connsiteY5" fmla="*/ 1756940 h 1756940"/>
                <a:gd name="connsiteX0" fmla="*/ 0 w 5703683"/>
                <a:gd name="connsiteY0" fmla="*/ 300808 h 1740309"/>
                <a:gd name="connsiteX1" fmla="*/ 688063 w 5703683"/>
                <a:gd name="connsiteY1" fmla="*/ 20151 h 1740309"/>
                <a:gd name="connsiteX2" fmla="*/ 1883121 w 5703683"/>
                <a:gd name="connsiteY2" fmla="*/ 65418 h 1740309"/>
                <a:gd name="connsiteX3" fmla="*/ 3213980 w 5703683"/>
                <a:gd name="connsiteY3" fmla="*/ 409450 h 1740309"/>
                <a:gd name="connsiteX4" fmla="*/ 4970352 w 5703683"/>
                <a:gd name="connsiteY4" fmla="*/ 1396278 h 1740309"/>
                <a:gd name="connsiteX5" fmla="*/ 5703683 w 5703683"/>
                <a:gd name="connsiteY5" fmla="*/ 1740309 h 1740309"/>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5703683 w 5703683"/>
                <a:gd name="connsiteY4" fmla="*/ 1750212 h 1750212"/>
                <a:gd name="connsiteX0" fmla="*/ 0 w 5703683"/>
                <a:gd name="connsiteY0" fmla="*/ 336666 h 1776167"/>
                <a:gd name="connsiteX1" fmla="*/ 1041148 w 5703683"/>
                <a:gd name="connsiteY1" fmla="*/ 19795 h 1776167"/>
                <a:gd name="connsiteX2" fmla="*/ 1883121 w 5703683"/>
                <a:gd name="connsiteY2" fmla="*/ 101276 h 1776167"/>
                <a:gd name="connsiteX3" fmla="*/ 3503691 w 5703683"/>
                <a:gd name="connsiteY3" fmla="*/ 653538 h 1776167"/>
                <a:gd name="connsiteX4" fmla="*/ 5703683 w 5703683"/>
                <a:gd name="connsiteY4" fmla="*/ 1776167 h 1776167"/>
                <a:gd name="connsiteX0" fmla="*/ 0 w 5703683"/>
                <a:gd name="connsiteY0" fmla="*/ 320154 h 1759655"/>
                <a:gd name="connsiteX1" fmla="*/ 1041148 w 5703683"/>
                <a:gd name="connsiteY1" fmla="*/ 3283 h 1759655"/>
                <a:gd name="connsiteX2" fmla="*/ 2372008 w 5703683"/>
                <a:gd name="connsiteY2" fmla="*/ 184352 h 1759655"/>
                <a:gd name="connsiteX3" fmla="*/ 3503691 w 5703683"/>
                <a:gd name="connsiteY3" fmla="*/ 637026 h 1759655"/>
                <a:gd name="connsiteX4" fmla="*/ 5703683 w 5703683"/>
                <a:gd name="connsiteY4" fmla="*/ 1759655 h 1759655"/>
                <a:gd name="connsiteX0" fmla="*/ 0 w 5703683"/>
                <a:gd name="connsiteY0" fmla="*/ 324113 h 1763614"/>
                <a:gd name="connsiteX1" fmla="*/ 1041148 w 5703683"/>
                <a:gd name="connsiteY1" fmla="*/ 7242 h 1763614"/>
                <a:gd name="connsiteX2" fmla="*/ 2372008 w 5703683"/>
                <a:gd name="connsiteY2" fmla="*/ 188311 h 1763614"/>
                <a:gd name="connsiteX3" fmla="*/ 4372824 w 5703683"/>
                <a:gd name="connsiteY3" fmla="*/ 1093658 h 1763614"/>
                <a:gd name="connsiteX4" fmla="*/ 5703683 w 5703683"/>
                <a:gd name="connsiteY4" fmla="*/ 1763614 h 176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83" h="1763614">
                  <a:moveTo>
                    <a:pt x="0" y="324113"/>
                  </a:moveTo>
                  <a:cubicBezTo>
                    <a:pt x="228600" y="206418"/>
                    <a:pt x="645813" y="29876"/>
                    <a:pt x="1041148" y="7242"/>
                  </a:cubicBezTo>
                  <a:cubicBezTo>
                    <a:pt x="1436483" y="-15392"/>
                    <a:pt x="1816729" y="7242"/>
                    <a:pt x="2372008" y="188311"/>
                  </a:cubicBezTo>
                  <a:cubicBezTo>
                    <a:pt x="2927287" y="369380"/>
                    <a:pt x="3817545" y="831107"/>
                    <a:pt x="4372824" y="1093658"/>
                  </a:cubicBezTo>
                  <a:cubicBezTo>
                    <a:pt x="4928103" y="1356209"/>
                    <a:pt x="5245351" y="1529733"/>
                    <a:pt x="5703683" y="1763614"/>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1819783" y="4280688"/>
            <a:ext cx="821958" cy="1281913"/>
            <a:chOff x="295783" y="4280687"/>
            <a:chExt cx="821958" cy="1281913"/>
          </a:xfrm>
        </p:grpSpPr>
        <p:grpSp>
          <p:nvGrpSpPr>
            <p:cNvPr id="408" name="Group 407"/>
            <p:cNvGrpSpPr/>
            <p:nvPr/>
          </p:nvGrpSpPr>
          <p:grpSpPr>
            <a:xfrm>
              <a:off x="295783" y="4280687"/>
              <a:ext cx="821958" cy="1281913"/>
              <a:chOff x="-304800" y="2106301"/>
              <a:chExt cx="1501201" cy="2341253"/>
            </a:xfrm>
          </p:grpSpPr>
          <p:sp>
            <p:nvSpPr>
              <p:cNvPr id="423"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424"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25"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426"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2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42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2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409" name="Rectangle 408"/>
            <p:cNvSpPr/>
            <p:nvPr/>
          </p:nvSpPr>
          <p:spPr>
            <a:xfrm rot="5400000">
              <a:off x="990858" y="4320750"/>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0" name="Rectangle 409"/>
            <p:cNvSpPr/>
            <p:nvPr/>
          </p:nvSpPr>
          <p:spPr>
            <a:xfrm rot="5400000">
              <a:off x="902684"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1" name="Rectangle 410"/>
            <p:cNvSpPr/>
            <p:nvPr/>
          </p:nvSpPr>
          <p:spPr>
            <a:xfrm rot="5400000">
              <a:off x="812548"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7" name="Rectangle 416"/>
            <p:cNvSpPr/>
            <p:nvPr/>
          </p:nvSpPr>
          <p:spPr>
            <a:xfrm rot="5400000">
              <a:off x="985284"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8" name="Rectangle 417"/>
            <p:cNvSpPr/>
            <p:nvPr/>
          </p:nvSpPr>
          <p:spPr>
            <a:xfrm rot="5400000">
              <a:off x="897110"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9" name="Rectangle 418"/>
            <p:cNvSpPr/>
            <p:nvPr/>
          </p:nvSpPr>
          <p:spPr>
            <a:xfrm rot="5400000">
              <a:off x="805453"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0" name="Rectangle 419"/>
            <p:cNvSpPr/>
            <p:nvPr/>
          </p:nvSpPr>
          <p:spPr>
            <a:xfrm rot="5400000">
              <a:off x="717279"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1" name="Rectangle 420"/>
            <p:cNvSpPr/>
            <p:nvPr/>
          </p:nvSpPr>
          <p:spPr>
            <a:xfrm rot="5400000">
              <a:off x="628428"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34" name="Rectangle 433"/>
          <p:cNvSpPr/>
          <p:nvPr/>
        </p:nvSpPr>
        <p:spPr>
          <a:xfrm>
            <a:off x="2761931" y="5168587"/>
            <a:ext cx="373586" cy="89121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238" name="Group 237"/>
          <p:cNvGrpSpPr/>
          <p:nvPr/>
        </p:nvGrpSpPr>
        <p:grpSpPr>
          <a:xfrm>
            <a:off x="3155051" y="2108020"/>
            <a:ext cx="5696980" cy="3576992"/>
            <a:chOff x="1631051" y="2108020"/>
            <a:chExt cx="5696980" cy="3576992"/>
          </a:xfrm>
        </p:grpSpPr>
        <p:sp>
          <p:nvSpPr>
            <p:cNvPr id="436" name="Freeform 435"/>
            <p:cNvSpPr/>
            <p:nvPr/>
          </p:nvSpPr>
          <p:spPr>
            <a:xfrm>
              <a:off x="1631051" y="2108020"/>
              <a:ext cx="5631256" cy="3278038"/>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Lst>
              <a:ahLst/>
              <a:cxnLst>
                <a:cxn ang="0">
                  <a:pos x="connsiteX0" y="connsiteY0"/>
                </a:cxn>
                <a:cxn ang="0">
                  <a:pos x="connsiteX1" y="connsiteY1"/>
                </a:cxn>
                <a:cxn ang="0">
                  <a:pos x="connsiteX2" y="connsiteY2"/>
                </a:cxn>
                <a:cxn ang="0">
                  <a:pos x="connsiteX3" y="connsiteY3"/>
                </a:cxn>
              </a:cxnLst>
              <a:rect l="l" t="t" r="r" b="b"/>
              <a:pathLst>
                <a:path w="5631256" h="3236258">
                  <a:moveTo>
                    <a:pt x="0" y="2781284"/>
                  </a:moveTo>
                  <a:cubicBezTo>
                    <a:pt x="671466" y="3112125"/>
                    <a:pt x="1090944" y="3373896"/>
                    <a:pt x="1665839" y="3156800"/>
                  </a:cubicBezTo>
                  <a:cubicBezTo>
                    <a:pt x="2240734" y="2939704"/>
                    <a:pt x="2879002" y="2094221"/>
                    <a:pt x="3449370" y="1478707"/>
                  </a:cubicBezTo>
                  <a:cubicBezTo>
                    <a:pt x="4019738" y="863193"/>
                    <a:pt x="4974124" y="282282"/>
                    <a:pt x="5631256" y="0"/>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Freeform 437"/>
            <p:cNvSpPr/>
            <p:nvPr/>
          </p:nvSpPr>
          <p:spPr>
            <a:xfrm>
              <a:off x="1633402" y="4929737"/>
              <a:ext cx="5694629" cy="755275"/>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58416"/>
                <a:gd name="connsiteY0" fmla="*/ 2611461 h 3205085"/>
                <a:gd name="connsiteX1" fmla="*/ 1692999 w 5658416"/>
                <a:gd name="connsiteY1" fmla="*/ 3156800 h 3205085"/>
                <a:gd name="connsiteX2" fmla="*/ 3476530 w 5658416"/>
                <a:gd name="connsiteY2" fmla="*/ 1478707 h 3205085"/>
                <a:gd name="connsiteX3" fmla="*/ 5658416 w 5658416"/>
                <a:gd name="connsiteY3" fmla="*/ 0 h 3205085"/>
                <a:gd name="connsiteX0" fmla="*/ 0 w 5694629"/>
                <a:gd name="connsiteY0" fmla="*/ 1136596 h 1730220"/>
                <a:gd name="connsiteX1" fmla="*/ 1692999 w 5694629"/>
                <a:gd name="connsiteY1" fmla="*/ 1681935 h 1730220"/>
                <a:gd name="connsiteX2" fmla="*/ 3476530 w 5694629"/>
                <a:gd name="connsiteY2" fmla="*/ 3842 h 1730220"/>
                <a:gd name="connsiteX3" fmla="*/ 5694629 w 5694629"/>
                <a:gd name="connsiteY3" fmla="*/ 1143991 h 1730220"/>
                <a:gd name="connsiteX0" fmla="*/ 0 w 5694629"/>
                <a:gd name="connsiteY0" fmla="*/ 0 h 614322"/>
                <a:gd name="connsiteX1" fmla="*/ 1692999 w 5694629"/>
                <a:gd name="connsiteY1" fmla="*/ 545339 h 614322"/>
                <a:gd name="connsiteX2" fmla="*/ 4327555 w 5694629"/>
                <a:gd name="connsiteY2" fmla="*/ 547605 h 614322"/>
                <a:gd name="connsiteX3" fmla="*/ 5694629 w 5694629"/>
                <a:gd name="connsiteY3" fmla="*/ 7395 h 614322"/>
                <a:gd name="connsiteX0" fmla="*/ 0 w 5694629"/>
                <a:gd name="connsiteY0" fmla="*/ 0 h 745649"/>
                <a:gd name="connsiteX1" fmla="*/ 1692999 w 5694629"/>
                <a:gd name="connsiteY1" fmla="*/ 545339 h 745649"/>
                <a:gd name="connsiteX2" fmla="*/ 4010684 w 5694629"/>
                <a:gd name="connsiteY2" fmla="*/ 717429 h 745649"/>
                <a:gd name="connsiteX3" fmla="*/ 5694629 w 5694629"/>
                <a:gd name="connsiteY3" fmla="*/ 7395 h 745649"/>
              </a:gdLst>
              <a:ahLst/>
              <a:cxnLst>
                <a:cxn ang="0">
                  <a:pos x="connsiteX0" y="connsiteY0"/>
                </a:cxn>
                <a:cxn ang="0">
                  <a:pos x="connsiteX1" y="connsiteY1"/>
                </a:cxn>
                <a:cxn ang="0">
                  <a:pos x="connsiteX2" y="connsiteY2"/>
                </a:cxn>
                <a:cxn ang="0">
                  <a:pos x="connsiteX3" y="connsiteY3"/>
                </a:cxn>
              </a:cxnLst>
              <a:rect l="l" t="t" r="r" b="b"/>
              <a:pathLst>
                <a:path w="5694629" h="745649">
                  <a:moveTo>
                    <a:pt x="0" y="0"/>
                  </a:moveTo>
                  <a:cubicBezTo>
                    <a:pt x="671466" y="330841"/>
                    <a:pt x="1024552" y="425768"/>
                    <a:pt x="1692999" y="545339"/>
                  </a:cubicBezTo>
                  <a:cubicBezTo>
                    <a:pt x="2361446" y="664911"/>
                    <a:pt x="3343746" y="807086"/>
                    <a:pt x="4010684" y="717429"/>
                  </a:cubicBezTo>
                  <a:cubicBezTo>
                    <a:pt x="4677622" y="627772"/>
                    <a:pt x="5037497" y="289677"/>
                    <a:pt x="5694629" y="7395"/>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9" name="TextBox 438"/>
          <p:cNvSpPr txBox="1"/>
          <p:nvPr/>
        </p:nvSpPr>
        <p:spPr>
          <a:xfrm>
            <a:off x="5506841" y="276769"/>
            <a:ext cx="5206317" cy="954107"/>
          </a:xfrm>
          <a:prstGeom prst="rect">
            <a:avLst/>
          </a:prstGeom>
          <a:noFill/>
        </p:spPr>
        <p:txBody>
          <a:bodyPr wrap="square" rtlCol="0">
            <a:spAutoFit/>
          </a:bodyPr>
          <a:lstStyle/>
          <a:p>
            <a:r>
              <a:rPr lang="zh-CN" altLang="en-US" sz="2800" dirty="0">
                <a:latin typeface="Verdana" pitchFamily="34" charset="0"/>
                <a:ea typeface="Verdana" pitchFamily="34" charset="0"/>
                <a:cs typeface="Verdana" pitchFamily="34" charset="0"/>
              </a:rPr>
              <a:t>假设数据中心的每个端口的带宽是</a:t>
            </a:r>
            <a:r>
              <a:rPr lang="en-US" altLang="zh-CN" sz="2800" dirty="0">
                <a:latin typeface="Verdana" pitchFamily="34" charset="0"/>
                <a:ea typeface="Verdana" pitchFamily="34" charset="0"/>
                <a:cs typeface="Verdana" pitchFamily="34" charset="0"/>
              </a:rPr>
              <a:t>1</a:t>
            </a:r>
            <a:endParaRPr lang="en-US" sz="2400" dirty="0">
              <a:latin typeface="Verdana" pitchFamily="34" charset="0"/>
              <a:ea typeface="Verdana" pitchFamily="34" charset="0"/>
              <a:cs typeface="Verdana" pitchFamily="34" charset="0"/>
            </a:endParaRPr>
          </a:p>
        </p:txBody>
      </p:sp>
      <p:sp>
        <p:nvSpPr>
          <p:cNvPr id="440" name="Rounded Rectangle 439"/>
          <p:cNvSpPr/>
          <p:nvPr/>
        </p:nvSpPr>
        <p:spPr>
          <a:xfrm>
            <a:off x="1645024" y="200686"/>
            <a:ext cx="3765176" cy="14757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latin typeface="Verdana" pitchFamily="34" charset="0"/>
                <a:ea typeface="Verdana" pitchFamily="34" charset="0"/>
                <a:cs typeface="Verdana" pitchFamily="34" charset="0"/>
              </a:rPr>
              <a:t>数据中心任务传输＝在一个非阻塞交换机上调度</a:t>
            </a:r>
            <a:endParaRPr lang="en-US" sz="2800" dirty="0">
              <a:latin typeface="Verdana" pitchFamily="34" charset="0"/>
              <a:ea typeface="Verdana" pitchFamily="34" charset="0"/>
              <a:cs typeface="Verdana" pitchFamily="34" charset="0"/>
            </a:endParaRPr>
          </a:p>
        </p:txBody>
      </p:sp>
      <p:grpSp>
        <p:nvGrpSpPr>
          <p:cNvPr id="141" name="Group 140"/>
          <p:cNvGrpSpPr/>
          <p:nvPr/>
        </p:nvGrpSpPr>
        <p:grpSpPr>
          <a:xfrm>
            <a:off x="3429001" y="2407451"/>
            <a:ext cx="4971603" cy="4214747"/>
            <a:chOff x="1905000" y="2407450"/>
            <a:chExt cx="4971603" cy="4214747"/>
          </a:xfrm>
        </p:grpSpPr>
        <p:cxnSp>
          <p:nvCxnSpPr>
            <p:cNvPr id="246" name="Straight Arrow Connector 245"/>
            <p:cNvCxnSpPr/>
            <p:nvPr/>
          </p:nvCxnSpPr>
          <p:spPr>
            <a:xfrm flipH="1" flipV="1">
              <a:off x="2066581" y="2970592"/>
              <a:ext cx="1133820" cy="282060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1" name="Straight Arrow Connector 440"/>
            <p:cNvCxnSpPr/>
            <p:nvPr/>
          </p:nvCxnSpPr>
          <p:spPr>
            <a:xfrm flipH="1" flipV="1">
              <a:off x="1905000" y="5168586"/>
              <a:ext cx="1295400" cy="6342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2" name="Straight Arrow Connector 441"/>
            <p:cNvCxnSpPr/>
            <p:nvPr/>
          </p:nvCxnSpPr>
          <p:spPr>
            <a:xfrm flipV="1">
              <a:off x="5546035" y="2407450"/>
              <a:ext cx="1235765" cy="33954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3" name="Straight Arrow Connector 442"/>
            <p:cNvCxnSpPr/>
            <p:nvPr/>
          </p:nvCxnSpPr>
          <p:spPr>
            <a:xfrm flipV="1">
              <a:off x="5565962" y="4299775"/>
              <a:ext cx="1310641" cy="14914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4" name="Straight Arrow Connector 443"/>
            <p:cNvCxnSpPr/>
            <p:nvPr/>
          </p:nvCxnSpPr>
          <p:spPr>
            <a:xfrm flipV="1">
              <a:off x="5565962" y="5293845"/>
              <a:ext cx="1215838" cy="50903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4" name="TextBox 243"/>
            <p:cNvSpPr txBox="1"/>
            <p:nvPr/>
          </p:nvSpPr>
          <p:spPr>
            <a:xfrm>
              <a:off x="2572197" y="5791200"/>
              <a:ext cx="382860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Verdana" pitchFamily="34" charset="0"/>
                  <a:ea typeface="Verdana" pitchFamily="34" charset="0"/>
                  <a:cs typeface="Verdana" pitchFamily="34" charset="0"/>
                </a:rPr>
                <a:t>ingress &amp; egress </a:t>
              </a:r>
            </a:p>
            <a:p>
              <a:pPr algn="ctr"/>
              <a:r>
                <a:rPr lang="en-US" sz="2400" dirty="0">
                  <a:latin typeface="Verdana" pitchFamily="34" charset="0"/>
                  <a:ea typeface="Verdana" pitchFamily="34" charset="0"/>
                  <a:cs typeface="Verdana" pitchFamily="34" charset="0"/>
                </a:rPr>
                <a:t>capacity constraints</a:t>
              </a:r>
            </a:p>
          </p:txBody>
        </p:sp>
      </p:grpSp>
      <p:grpSp>
        <p:nvGrpSpPr>
          <p:cNvPr id="353" name="Group 352"/>
          <p:cNvGrpSpPr/>
          <p:nvPr/>
        </p:nvGrpSpPr>
        <p:grpSpPr>
          <a:xfrm>
            <a:off x="1828800" y="5725180"/>
            <a:ext cx="8382000" cy="523220"/>
            <a:chOff x="228600" y="1828800"/>
            <a:chExt cx="8382000" cy="523220"/>
          </a:xfrm>
        </p:grpSpPr>
        <p:sp>
          <p:nvSpPr>
            <p:cNvPr id="354" name="TextBox 353"/>
            <p:cNvSpPr txBox="1"/>
            <p:nvPr/>
          </p:nvSpPr>
          <p:spPr>
            <a:xfrm>
              <a:off x="22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TX</a:t>
              </a:r>
            </a:p>
          </p:txBody>
        </p:sp>
        <p:sp>
          <p:nvSpPr>
            <p:cNvPr id="356" name="TextBox 355"/>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RX</a:t>
              </a:r>
            </a:p>
          </p:txBody>
        </p:sp>
      </p:grpSp>
    </p:spTree>
    <p:custDataLst>
      <p:tags r:id="rId1"/>
    </p:custDataLst>
    <p:extLst>
      <p:ext uri="{BB962C8B-B14F-4D97-AF65-F5344CB8AC3E}">
        <p14:creationId xmlns:p14="http://schemas.microsoft.com/office/powerpoint/2010/main" val="1951817537"/>
      </p:ext>
    </p:extLst>
  </p:cSld>
  <p:clrMapOvr>
    <a:masterClrMapping/>
  </p:clrMapOvr>
  <p:transition advTm="539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0"/>
                                        </p:tgtEl>
                                        <p:attrNameLst>
                                          <p:attrName>style.visibility</p:attrName>
                                        </p:attrNameLst>
                                      </p:cBhvr>
                                      <p:to>
                                        <p:strVal val="visible"/>
                                      </p:to>
                                    </p:set>
                                    <p:anim calcmode="lin" valueType="num">
                                      <p:cBhvr>
                                        <p:cTn id="7" dur="500" fill="hold"/>
                                        <p:tgtEl>
                                          <p:spTgt spid="440"/>
                                        </p:tgtEl>
                                        <p:attrNameLst>
                                          <p:attrName>ppt_w</p:attrName>
                                        </p:attrNameLst>
                                      </p:cBhvr>
                                      <p:tavLst>
                                        <p:tav tm="0">
                                          <p:val>
                                            <p:fltVal val="0"/>
                                          </p:val>
                                        </p:tav>
                                        <p:tav tm="100000">
                                          <p:val>
                                            <p:strVal val="#ppt_w"/>
                                          </p:val>
                                        </p:tav>
                                      </p:tavLst>
                                    </p:anim>
                                    <p:anim calcmode="lin" valueType="num">
                                      <p:cBhvr>
                                        <p:cTn id="8" dur="500" fill="hold"/>
                                        <p:tgtEl>
                                          <p:spTgt spid="440"/>
                                        </p:tgtEl>
                                        <p:attrNameLst>
                                          <p:attrName>ppt_h</p:attrName>
                                        </p:attrNameLst>
                                      </p:cBhvr>
                                      <p:tavLst>
                                        <p:tav tm="0">
                                          <p:val>
                                            <p:fltVal val="0"/>
                                          </p:val>
                                        </p:tav>
                                        <p:tav tm="100000">
                                          <p:val>
                                            <p:strVal val="#ppt_h"/>
                                          </p:val>
                                        </p:tav>
                                      </p:tavLst>
                                    </p:anim>
                                    <p:animEffect transition="in" filter="fade">
                                      <p:cBhvr>
                                        <p:cTn id="9" dur="500"/>
                                        <p:tgtEl>
                                          <p:spTgt spid="44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mc:AlternateContent xmlns:mc="http://schemas.openxmlformats.org/markup-compatibility/2006" xmlns:a14="http://schemas.microsoft.com/office/drawing/2010/main">
        <mc:Choice Requires="a14">
          <p:sp>
            <p:nvSpPr>
              <p:cNvPr id="4" name="矩形 3"/>
              <p:cNvSpPr/>
              <p:nvPr/>
            </p:nvSpPr>
            <p:spPr>
              <a:xfrm>
                <a:off x="1829470" y="1260619"/>
                <a:ext cx="8649621" cy="3254737"/>
              </a:xfrm>
              <a:prstGeom prst="rect">
                <a:avLst/>
              </a:prstGeom>
              <a:ln w="41275">
                <a:noFill/>
              </a:ln>
            </p:spPr>
            <p:txBody>
              <a:bodyPr wrap="square">
                <a:spAutoFit/>
              </a:bodyPr>
              <a:lstStyle/>
              <a:p>
                <a:r>
                  <a:rPr kumimoji="1" lang="en-US" altLang="zh-CN" sz="2900" dirty="0">
                    <a:solidFill>
                      <a:srgbClr val="FF0000"/>
                    </a:solidFill>
                    <a:latin typeface="华文中宋" pitchFamily="2" charset="-122"/>
                    <a:ea typeface="华文中宋" pitchFamily="2" charset="-122"/>
                    <a:cs typeface="MS PGothic" charset="0"/>
                  </a:rPr>
                  <a:t>Idealized</a:t>
                </a:r>
                <a:r>
                  <a:rPr kumimoji="1" lang="en-US" altLang="zh-CN" sz="2900" dirty="0">
                    <a:latin typeface="华文中宋" pitchFamily="2" charset="-122"/>
                    <a:ea typeface="华文中宋" pitchFamily="2" charset="-122"/>
                    <a:cs typeface="MS PGothic" charset="0"/>
                  </a:rPr>
                  <a:t> Weighted </a:t>
                </a:r>
                <a:r>
                  <a:rPr kumimoji="1" lang="en-US" altLang="zh-CN" sz="2900" dirty="0" err="1">
                    <a:latin typeface="华文中宋" pitchFamily="2" charset="-122"/>
                    <a:ea typeface="华文中宋" pitchFamily="2" charset="-122"/>
                    <a:cs typeface="MS PGothic" charset="0"/>
                  </a:rPr>
                  <a:t>Coflow</a:t>
                </a:r>
                <a:r>
                  <a:rPr kumimoji="1" lang="en-US" altLang="zh-CN" sz="2900" dirty="0">
                    <a:latin typeface="华文中宋" pitchFamily="2" charset="-122"/>
                    <a:ea typeface="华文中宋" pitchFamily="2" charset="-122"/>
                    <a:cs typeface="MS PGothic" charset="0"/>
                  </a:rPr>
                  <a:t> Completion Time Minimization (IWCCTM) </a:t>
                </a:r>
                <a:r>
                  <a:rPr kumimoji="1" lang="zh-CN" altLang="en-US" sz="2900" dirty="0">
                    <a:latin typeface="华文中宋" pitchFamily="2" charset="-122"/>
                    <a:ea typeface="华文中宋" pitchFamily="2" charset="-122"/>
                    <a:cs typeface="MS PGothic" charset="0"/>
                  </a:rPr>
                  <a:t>问题</a:t>
                </a:r>
                <a:r>
                  <a:rPr kumimoji="1" lang="en-US" altLang="zh-CN" sz="2900" dirty="0">
                    <a:latin typeface="华文中宋" pitchFamily="2" charset="-122"/>
                    <a:ea typeface="华文中宋" pitchFamily="2" charset="-122"/>
                    <a:cs typeface="MS PGothic" charset="0"/>
                  </a:rPr>
                  <a:t> </a:t>
                </a:r>
                <a:endParaRPr lang="zh-CN" altLang="en-US" sz="2400" b="1" kern="0" dirty="0">
                  <a:latin typeface="Times" charset="0"/>
                  <a:ea typeface="宋体" charset="0"/>
                  <a:cs typeface="Times" charset="0"/>
                </a:endParaRPr>
              </a:p>
              <a:p>
                <a:pPr marL="266700" indent="266700" algn="ctr">
                  <a:lnSpc>
                    <a:spcPts val="1500"/>
                  </a:lnSpc>
                  <a:spcAft>
                    <a:spcPts val="1200"/>
                  </a:spcAft>
                </a:pPr>
                <a:endParaRPr lang="zh-CN" altLang="en-US" sz="2400" b="1" kern="0" dirty="0">
                  <a:latin typeface="Times" charset="0"/>
                  <a:ea typeface="宋体" charset="0"/>
                  <a:cs typeface="Times" charset="0"/>
                </a:endParaRPr>
              </a:p>
              <a:p>
                <a:pPr marL="266700" indent="266700" algn="ctr">
                  <a:lnSpc>
                    <a:spcPts val="1500"/>
                  </a:lnSpc>
                  <a:spcAft>
                    <a:spcPts val="1200"/>
                  </a:spcAft>
                </a:pPr>
                <a:r>
                  <a:rPr lang="en-US" altLang="zh-CN" sz="2400" b="1" kern="0" dirty="0">
                    <a:latin typeface="Times" charset="0"/>
                    <a:ea typeface="宋体" charset="0"/>
                    <a:cs typeface="Times" charset="0"/>
                  </a:rPr>
                  <a:t>minimize </a:t>
                </a:r>
                <a14:m>
                  <m:oMath xmlns:m="http://schemas.openxmlformats.org/officeDocument/2006/math">
                    <m:nary>
                      <m:naryPr>
                        <m:chr m:val="∑"/>
                        <m:limLoc m:val="undOvr"/>
                        <m:ctrlPr>
                          <a:rPr lang="zh-CN" altLang="zh-CN" sz="2400" b="1" i="1" kern="0">
                            <a:latin typeface="Cambria Math" charset="0"/>
                            <a:ea typeface="Cambria Math" charset="0"/>
                            <a:cs typeface="Times" charset="0"/>
                          </a:rPr>
                        </m:ctrlPr>
                      </m:naryPr>
                      <m:sub>
                        <m:r>
                          <a:rPr lang="en-US" altLang="zh-CN" sz="2400" b="1" i="1" kern="0">
                            <a:latin typeface="Cambria Math" charset="0"/>
                            <a:ea typeface="宋体" charset="0"/>
                            <a:cs typeface="Times" charset="0"/>
                          </a:rPr>
                          <m:t>𝒌</m:t>
                        </m:r>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𝟏</m:t>
                        </m:r>
                      </m:sub>
                      <m:sup>
                        <m:r>
                          <a:rPr lang="en-US" altLang="zh-CN" sz="2400" b="1" i="1" kern="0">
                            <a:latin typeface="Cambria Math" charset="0"/>
                            <a:ea typeface="宋体" charset="0"/>
                            <a:cs typeface="Times" charset="0"/>
                          </a:rPr>
                          <m:t>𝒏</m:t>
                        </m:r>
                      </m:sup>
                      <m:e>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𝒘</m:t>
                            </m:r>
                          </m:e>
                          <m:sub>
                            <m:r>
                              <a:rPr lang="en-US" altLang="zh-CN" sz="2400" b="1" i="1" kern="0">
                                <a:latin typeface="Cambria Math" charset="0"/>
                                <a:ea typeface="宋体" charset="0"/>
                                <a:cs typeface="Times" charset="0"/>
                              </a:rPr>
                              <m:t>𝒏</m:t>
                            </m:r>
                          </m:sub>
                        </m:sSub>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𝒏</m:t>
                            </m:r>
                          </m:sub>
                        </m:sSub>
                      </m:e>
                    </m:nary>
                  </m:oMath>
                </a14:m>
                <a:r>
                  <a:rPr lang="en-US" altLang="zh-CN" sz="2400" b="1" kern="0" dirty="0">
                    <a:latin typeface="Times" charset="0"/>
                    <a:ea typeface="宋体" charset="0"/>
                    <a:cs typeface="Times" charset="0"/>
                  </a:rPr>
                  <a:t>		</a:t>
                </a:r>
                <a:endParaRPr lang="zh-CN" altLang="en-US" sz="2400" b="1" kern="0" dirty="0">
                  <a:latin typeface="Times" charset="0"/>
                  <a:ea typeface="宋体" charset="0"/>
                  <a:cs typeface="Times" charset="0"/>
                </a:endParaRPr>
              </a:p>
              <a:p>
                <a:pPr marL="266700" indent="266700" algn="ctr">
                  <a:lnSpc>
                    <a:spcPts val="1500"/>
                  </a:lnSpc>
                  <a:spcAft>
                    <a:spcPts val="1200"/>
                  </a:spcAft>
                </a:pPr>
                <a:r>
                  <a:rPr lang="en-US" altLang="zh-CN" sz="2400" b="1" kern="0" dirty="0">
                    <a:latin typeface="Times" charset="0"/>
                    <a:ea typeface="宋体" charset="0"/>
                    <a:cs typeface="Times" charset="0"/>
                  </a:rPr>
                  <a:t>      </a:t>
                </a:r>
                <a:endParaRPr lang="zh-CN" altLang="zh-CN" sz="2400" b="1" kern="100" dirty="0">
                  <a:latin typeface="Calibri" charset="0"/>
                  <a:ea typeface="宋体" charset="0"/>
                  <a:cs typeface="Times New Roman" charset="0"/>
                </a:endParaRPr>
              </a:p>
              <a:p>
                <a:pPr indent="266700" algn="ctr">
                  <a:lnSpc>
                    <a:spcPts val="1500"/>
                  </a:lnSpc>
                  <a:spcAft>
                    <a:spcPts val="1200"/>
                  </a:spcAft>
                </a:pPr>
                <a:r>
                  <a:rPr lang="en-US" altLang="zh-CN" sz="2400" b="1" kern="0" dirty="0" err="1">
                    <a:latin typeface="Times" charset="0"/>
                    <a:ea typeface="宋体" charset="0"/>
                    <a:cs typeface="Times" charset="0"/>
                  </a:rPr>
                  <a:t>s.t.</a:t>
                </a:r>
                <a:r>
                  <a:rPr lang="en-US" altLang="zh-CN" sz="2400" b="1" kern="0" dirty="0">
                    <a:latin typeface="Times" charset="0"/>
                    <a:ea typeface="宋体" charset="0"/>
                    <a:cs typeface="Times" charset="0"/>
                  </a:rPr>
                  <a:t> </a:t>
                </a:r>
                <a14:m>
                  <m:oMath xmlns:m="http://schemas.openxmlformats.org/officeDocument/2006/math">
                    <m:r>
                      <a:rPr lang="zh-CN" altLang="en-US" sz="2400" b="1" kern="0">
                        <a:latin typeface="Cambria Math" charset="0"/>
                        <a:ea typeface="宋体" charset="0"/>
                        <a:cs typeface="Times" charset="0"/>
                      </a:rPr>
                      <m:t>    </m:t>
                    </m:r>
                    <m:r>
                      <a:rPr lang="en-US" altLang="zh-CN" sz="2400" b="1" kern="0">
                        <a:latin typeface="Cambria Math" charset="0"/>
                        <a:ea typeface="宋体" charset="0"/>
                        <a:cs typeface="Times" charset="0"/>
                      </a:rPr>
                      <m:t>∀</m:t>
                    </m:r>
                    <m:r>
                      <a:rPr lang="en-US" altLang="zh-CN" sz="2400" b="1" i="1" kern="0">
                        <a:latin typeface="Cambria Math" charset="0"/>
                        <a:ea typeface="宋体" charset="0"/>
                        <a:cs typeface="Times" charset="0"/>
                      </a:rPr>
                      <m:t>𝐤</m:t>
                    </m:r>
                    <m:r>
                      <a:rPr lang="en-US" altLang="zh-CN" sz="2400" b="1" kern="0">
                        <a:latin typeface="Cambria Math" charset="0"/>
                        <a:ea typeface="宋体" charset="0"/>
                        <a:cs typeface="Times" charset="0"/>
                      </a:rPr>
                      <m:t>,</m:t>
                    </m:r>
                    <m:r>
                      <a:rPr lang="en-US" altLang="zh-CN" sz="2400" b="1" i="1" kern="0">
                        <a:latin typeface="Cambria Math" charset="0"/>
                        <a:ea typeface="宋体" charset="0"/>
                        <a:cs typeface="Times" charset="0"/>
                      </a:rPr>
                      <m:t>𝐣</m:t>
                    </m:r>
                    <m:r>
                      <a:rPr lang="en-US" altLang="zh-CN" sz="2400" b="1" kern="0">
                        <a:latin typeface="Cambria Math" charset="0"/>
                        <a:ea typeface="宋体" charset="0"/>
                        <a:cs typeface="Times" charset="0"/>
                      </a:rPr>
                      <m:t>:</m:t>
                    </m:r>
                    <m:nary>
                      <m:naryPr>
                        <m:chr m:val="∑"/>
                        <m:limLoc m:val="undOvr"/>
                        <m:supHide m:val="on"/>
                        <m:ctrlPr>
                          <a:rPr lang="zh-CN" altLang="zh-CN" sz="2400" b="1" i="1" kern="0">
                            <a:latin typeface="Cambria Math" charset="0"/>
                            <a:ea typeface="Cambria Math" charset="0"/>
                            <a:cs typeface="Times" charset="0"/>
                          </a:rPr>
                        </m:ctrlPr>
                      </m:naryPr>
                      <m:sub>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𝒍</m:t>
                        </m:r>
                        <m:r>
                          <a:rPr lang="en-US" altLang="zh-CN" sz="2400" b="1" i="1" kern="0">
                            <a:latin typeface="Cambria Math" charset="0"/>
                            <a:ea typeface="宋体" charset="0"/>
                            <a:cs typeface="Times" charset="0"/>
                          </a:rPr>
                          <m:t> </m:t>
                        </m:r>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𝒍</m:t>
                            </m:r>
                          </m:sub>
                        </m:sSub>
                        <m:r>
                          <a:rPr lang="zh-CN" altLang="zh-CN" sz="2400" b="1" i="1" kern="0">
                            <a:latin typeface="Cambria Math" charset="0"/>
                            <a:ea typeface="宋体" charset="0"/>
                            <a:cs typeface="Times" charset="0"/>
                          </a:rPr>
                          <m:t>≤</m:t>
                        </m:r>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𝒌</m:t>
                            </m:r>
                          </m:sub>
                        </m:sSub>
                      </m:sub>
                      <m:sup/>
                      <m:e>
                        <m:nary>
                          <m:naryPr>
                            <m:chr m:val="∑"/>
                            <m:limLoc m:val="undOvr"/>
                            <m:ctrlPr>
                              <a:rPr lang="zh-CN" altLang="zh-CN" sz="2400" b="1" i="1" kern="0">
                                <a:latin typeface="Cambria Math" charset="0"/>
                                <a:ea typeface="Cambria Math" charset="0"/>
                                <a:cs typeface="Times" charset="0"/>
                              </a:rPr>
                            </m:ctrlPr>
                          </m:naryPr>
                          <m:sub>
                            <m:r>
                              <a:rPr lang="en-US" altLang="zh-CN" sz="2400" b="1" i="1" kern="0">
                                <a:latin typeface="Cambria Math" charset="0"/>
                                <a:ea typeface="宋体" charset="0"/>
                                <a:cs typeface="Times" charset="0"/>
                              </a:rPr>
                              <m:t>𝒊</m:t>
                            </m:r>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𝟏</m:t>
                            </m:r>
                          </m:sub>
                          <m:sup>
                            <m:r>
                              <a:rPr lang="en-US" altLang="zh-CN" sz="2400" b="1" i="1" kern="0">
                                <a:latin typeface="Cambria Math" charset="0"/>
                                <a:ea typeface="宋体" charset="0"/>
                                <a:cs typeface="Times" charset="0"/>
                              </a:rPr>
                              <m:t>𝒎</m:t>
                            </m:r>
                          </m:sup>
                          <m:e>
                            <m:sSubSup>
                              <m:sSubSupPr>
                                <m:ctrlPr>
                                  <a:rPr lang="zh-CN" altLang="zh-CN" sz="2400" b="1" i="1" kern="0">
                                    <a:latin typeface="Cambria Math" charset="0"/>
                                    <a:ea typeface="Cambria Math" charset="0"/>
                                    <a:cs typeface="Times" charset="0"/>
                                  </a:rPr>
                                </m:ctrlPr>
                              </m:sSubSupPr>
                              <m:e>
                                <m:r>
                                  <a:rPr lang="en-US" altLang="zh-CN" sz="2400" b="1" i="1" kern="0">
                                    <a:latin typeface="Cambria Math" charset="0"/>
                                    <a:ea typeface="宋体" charset="0"/>
                                    <a:cs typeface="Times" charset="0"/>
                                  </a:rPr>
                                  <m:t>𝒇</m:t>
                                </m:r>
                              </m:e>
                              <m:sub>
                                <m:r>
                                  <a:rPr lang="en-US" altLang="zh-CN" sz="2400" b="1" i="1" kern="0">
                                    <a:latin typeface="Cambria Math" charset="0"/>
                                    <a:ea typeface="宋体" charset="0"/>
                                    <a:cs typeface="Times" charset="0"/>
                                  </a:rPr>
                                  <m:t>𝒊</m:t>
                                </m:r>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𝒋</m:t>
                                </m:r>
                              </m:sub>
                              <m:sup>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𝒍</m:t>
                                </m:r>
                                <m:r>
                                  <a:rPr lang="en-US" altLang="zh-CN" sz="2400" b="1" i="1" kern="0">
                                    <a:latin typeface="Cambria Math" charset="0"/>
                                    <a:ea typeface="宋体" charset="0"/>
                                    <a:cs typeface="Times" charset="0"/>
                                  </a:rPr>
                                  <m:t>)</m:t>
                                </m:r>
                              </m:sup>
                            </m:sSubSup>
                            <m:r>
                              <a:rPr lang="zh-CN" altLang="zh-CN" sz="2400" b="1" i="1" kern="0">
                                <a:latin typeface="Cambria Math" charset="0"/>
                                <a:ea typeface="宋体" charset="0"/>
                                <a:cs typeface="Times" charset="0"/>
                              </a:rPr>
                              <m:t>≤</m:t>
                            </m:r>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𝒌</m:t>
                                </m:r>
                              </m:sub>
                            </m:sSub>
                          </m:e>
                        </m:nary>
                      </m:e>
                    </m:nary>
                  </m:oMath>
                </a14:m>
                <a:r>
                  <a:rPr lang="en-US" altLang="zh-CN" sz="2400" b="1" kern="0" dirty="0">
                    <a:latin typeface="Times" charset="0"/>
                    <a:ea typeface="宋体" charset="0"/>
                    <a:cs typeface="Times" charset="0"/>
                  </a:rPr>
                  <a:t>	</a:t>
                </a:r>
                <a:endParaRPr lang="zh-CN" altLang="en-US" sz="2400" b="1" kern="0" dirty="0">
                  <a:latin typeface="Times" charset="0"/>
                  <a:ea typeface="宋体" charset="0"/>
                  <a:cs typeface="Times" charset="0"/>
                </a:endParaRPr>
              </a:p>
              <a:p>
                <a:pPr indent="266700" algn="ctr">
                  <a:lnSpc>
                    <a:spcPts val="1500"/>
                  </a:lnSpc>
                  <a:spcAft>
                    <a:spcPts val="1200"/>
                  </a:spcAft>
                </a:pPr>
                <a:r>
                  <a:rPr lang="en-US" altLang="zh-CN" sz="2400" b="1" kern="0" dirty="0">
                    <a:latin typeface="Times" charset="0"/>
                    <a:ea typeface="宋体" charset="0"/>
                    <a:cs typeface="Times" charset="0"/>
                  </a:rPr>
                  <a:t>	  </a:t>
                </a:r>
                <a:endParaRPr lang="zh-CN" altLang="zh-CN" sz="2400" b="1" kern="100" dirty="0">
                  <a:latin typeface="Calibri" charset="0"/>
                  <a:ea typeface="宋体" charset="0"/>
                  <a:cs typeface="Times New Roman" charset="0"/>
                </a:endParaRPr>
              </a:p>
              <a:p>
                <a:pPr indent="266700" algn="ctr">
                  <a:lnSpc>
                    <a:spcPts val="1500"/>
                  </a:lnSpc>
                  <a:spcAft>
                    <a:spcPts val="1200"/>
                  </a:spcAft>
                </a:pPr>
                <a:r>
                  <a:rPr lang="en-US" altLang="zh-CN" sz="2400" b="1" kern="0" dirty="0">
                    <a:latin typeface="Times" charset="0"/>
                    <a:ea typeface="宋体" charset="0"/>
                    <a:cs typeface="Times" charset="0"/>
                  </a:rPr>
                  <a:t>	</a:t>
                </a:r>
                <a14:m>
                  <m:oMath xmlns:m="http://schemas.openxmlformats.org/officeDocument/2006/math">
                    <m:r>
                      <a:rPr lang="zh-CN" altLang="en-US" sz="2400" b="1" kern="0">
                        <a:latin typeface="Cambria Math" charset="0"/>
                        <a:ea typeface="宋体" charset="0"/>
                        <a:cs typeface="Times" charset="0"/>
                      </a:rPr>
                      <m:t>              </m:t>
                    </m:r>
                    <m:r>
                      <a:rPr lang="en-US" altLang="zh-CN" sz="2400" b="1" kern="0">
                        <a:latin typeface="Cambria Math" charset="0"/>
                        <a:ea typeface="宋体" charset="0"/>
                        <a:cs typeface="Times" charset="0"/>
                      </a:rPr>
                      <m:t>∀</m:t>
                    </m:r>
                    <m:r>
                      <a:rPr lang="en-US" altLang="zh-CN" sz="2400" b="1" i="1" kern="0">
                        <a:latin typeface="Cambria Math" charset="0"/>
                        <a:ea typeface="宋体" charset="0"/>
                        <a:cs typeface="Times" charset="0"/>
                      </a:rPr>
                      <m:t>𝐤</m:t>
                    </m:r>
                    <m:r>
                      <a:rPr lang="en-US" altLang="zh-CN" sz="2400" b="1" kern="0">
                        <a:latin typeface="Cambria Math" charset="0"/>
                        <a:ea typeface="宋体" charset="0"/>
                        <a:cs typeface="Times" charset="0"/>
                      </a:rPr>
                      <m:t>,</m:t>
                    </m:r>
                    <m:r>
                      <a:rPr lang="en-US" altLang="zh-CN" sz="2400" b="1" i="1" kern="0">
                        <a:latin typeface="Cambria Math" charset="0"/>
                        <a:ea typeface="宋体" charset="0"/>
                        <a:cs typeface="Times" charset="0"/>
                      </a:rPr>
                      <m:t>𝐢</m:t>
                    </m:r>
                    <m:r>
                      <a:rPr lang="en-US" altLang="zh-CN" sz="2400" b="1" kern="0">
                        <a:latin typeface="Cambria Math" charset="0"/>
                        <a:ea typeface="宋体" charset="0"/>
                        <a:cs typeface="Times" charset="0"/>
                      </a:rPr>
                      <m:t>:</m:t>
                    </m:r>
                    <m:nary>
                      <m:naryPr>
                        <m:chr m:val="∑"/>
                        <m:limLoc m:val="undOvr"/>
                        <m:supHide m:val="on"/>
                        <m:ctrlPr>
                          <a:rPr lang="zh-CN" altLang="zh-CN" sz="2400" b="1" i="1" kern="0">
                            <a:latin typeface="Cambria Math" charset="0"/>
                            <a:ea typeface="Cambria Math" charset="0"/>
                            <a:cs typeface="Times" charset="0"/>
                          </a:rPr>
                        </m:ctrlPr>
                      </m:naryPr>
                      <m:sub>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𝒍</m:t>
                        </m:r>
                        <m:r>
                          <a:rPr lang="en-US" altLang="zh-CN" sz="2400" b="1" i="1" kern="0">
                            <a:latin typeface="Cambria Math" charset="0"/>
                            <a:ea typeface="宋体" charset="0"/>
                            <a:cs typeface="Times" charset="0"/>
                          </a:rPr>
                          <m:t> </m:t>
                        </m:r>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𝒍</m:t>
                            </m:r>
                          </m:sub>
                        </m:sSub>
                        <m:r>
                          <a:rPr lang="zh-CN" altLang="zh-CN" sz="2400" b="1" i="1" kern="0">
                            <a:latin typeface="Cambria Math" charset="0"/>
                            <a:ea typeface="宋体" charset="0"/>
                            <a:cs typeface="Times" charset="0"/>
                          </a:rPr>
                          <m:t>≤</m:t>
                        </m:r>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𝒌</m:t>
                            </m:r>
                          </m:sub>
                        </m:sSub>
                      </m:sub>
                      <m:sup/>
                      <m:e>
                        <m:nary>
                          <m:naryPr>
                            <m:chr m:val="∑"/>
                            <m:limLoc m:val="undOvr"/>
                            <m:ctrlPr>
                              <a:rPr lang="zh-CN" altLang="zh-CN" sz="2400" b="1" i="1" kern="0">
                                <a:latin typeface="Cambria Math" charset="0"/>
                                <a:ea typeface="Cambria Math" charset="0"/>
                                <a:cs typeface="Times" charset="0"/>
                              </a:rPr>
                            </m:ctrlPr>
                          </m:naryPr>
                          <m:sub>
                            <m:r>
                              <a:rPr lang="en-US" altLang="zh-CN" sz="2400" b="1" i="1" kern="0">
                                <a:latin typeface="Cambria Math" charset="0"/>
                                <a:ea typeface="宋体" charset="0"/>
                                <a:cs typeface="Times" charset="0"/>
                              </a:rPr>
                              <m:t>𝒋</m:t>
                            </m:r>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𝟏</m:t>
                            </m:r>
                          </m:sub>
                          <m:sup>
                            <m:r>
                              <a:rPr lang="en-US" altLang="zh-CN" sz="2400" b="1" i="1" kern="0">
                                <a:latin typeface="Cambria Math" charset="0"/>
                                <a:ea typeface="宋体" charset="0"/>
                                <a:cs typeface="Times" charset="0"/>
                              </a:rPr>
                              <m:t>𝒎</m:t>
                            </m:r>
                          </m:sup>
                          <m:e>
                            <m:sSubSup>
                              <m:sSubSupPr>
                                <m:ctrlPr>
                                  <a:rPr lang="zh-CN" altLang="zh-CN" sz="2400" b="1" i="1" kern="0">
                                    <a:latin typeface="Cambria Math" charset="0"/>
                                    <a:ea typeface="Cambria Math" charset="0"/>
                                    <a:cs typeface="Times" charset="0"/>
                                  </a:rPr>
                                </m:ctrlPr>
                              </m:sSubSupPr>
                              <m:e>
                                <m:r>
                                  <a:rPr lang="en-US" altLang="zh-CN" sz="2400" b="1" i="1" kern="0">
                                    <a:latin typeface="Cambria Math" charset="0"/>
                                    <a:ea typeface="宋体" charset="0"/>
                                    <a:cs typeface="Times" charset="0"/>
                                  </a:rPr>
                                  <m:t>𝒇</m:t>
                                </m:r>
                              </m:e>
                              <m:sub>
                                <m:r>
                                  <a:rPr lang="en-US" altLang="zh-CN" sz="2400" b="1" i="1" kern="0">
                                    <a:latin typeface="Cambria Math" charset="0"/>
                                    <a:ea typeface="宋体" charset="0"/>
                                    <a:cs typeface="Times" charset="0"/>
                                  </a:rPr>
                                  <m:t>𝒊</m:t>
                                </m:r>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𝒋</m:t>
                                </m:r>
                              </m:sub>
                              <m:sup>
                                <m:r>
                                  <a:rPr lang="en-US" altLang="zh-CN" sz="2400" b="1" i="1" kern="0">
                                    <a:latin typeface="Cambria Math" charset="0"/>
                                    <a:ea typeface="宋体" charset="0"/>
                                    <a:cs typeface="Times" charset="0"/>
                                  </a:rPr>
                                  <m:t>(</m:t>
                                </m:r>
                                <m:r>
                                  <a:rPr lang="en-US" altLang="zh-CN" sz="2400" b="1" i="1" kern="0">
                                    <a:latin typeface="Cambria Math" charset="0"/>
                                    <a:ea typeface="宋体" charset="0"/>
                                    <a:cs typeface="Times" charset="0"/>
                                  </a:rPr>
                                  <m:t>𝒍</m:t>
                                </m:r>
                                <m:r>
                                  <a:rPr lang="en-US" altLang="zh-CN" sz="2400" b="1" i="1" kern="0">
                                    <a:latin typeface="Cambria Math" charset="0"/>
                                    <a:ea typeface="宋体" charset="0"/>
                                    <a:cs typeface="Times" charset="0"/>
                                  </a:rPr>
                                  <m:t>)</m:t>
                                </m:r>
                              </m:sup>
                            </m:sSubSup>
                            <m:r>
                              <a:rPr lang="zh-CN" altLang="zh-CN" sz="2400" b="1" i="1" kern="0">
                                <a:latin typeface="Cambria Math" charset="0"/>
                                <a:ea typeface="宋体" charset="0"/>
                                <a:cs typeface="Times" charset="0"/>
                              </a:rPr>
                              <m:t>≤</m:t>
                            </m:r>
                            <m:sSub>
                              <m:sSubPr>
                                <m:ctrlPr>
                                  <a:rPr lang="zh-CN" altLang="zh-CN" sz="2400" b="1" i="1" kern="0">
                                    <a:latin typeface="Cambria Math" charset="0"/>
                                    <a:ea typeface="Cambria Math" charset="0"/>
                                    <a:cs typeface="Times" charset="0"/>
                                  </a:rPr>
                                </m:ctrlPr>
                              </m:sSubPr>
                              <m:e>
                                <m:r>
                                  <a:rPr lang="en-US" altLang="zh-CN" sz="2400" b="1" i="1" kern="0">
                                    <a:latin typeface="Cambria Math" charset="0"/>
                                    <a:ea typeface="宋体" charset="0"/>
                                    <a:cs typeface="Times" charset="0"/>
                                  </a:rPr>
                                  <m:t>𝑪</m:t>
                                </m:r>
                              </m:e>
                              <m:sub>
                                <m:r>
                                  <a:rPr lang="en-US" altLang="zh-CN" sz="2400" b="1" i="1" kern="0">
                                    <a:latin typeface="Cambria Math" charset="0"/>
                                    <a:ea typeface="宋体" charset="0"/>
                                    <a:cs typeface="Times" charset="0"/>
                                  </a:rPr>
                                  <m:t>𝒌</m:t>
                                </m:r>
                              </m:sub>
                            </m:sSub>
                          </m:e>
                        </m:nary>
                      </m:e>
                    </m:nary>
                  </m:oMath>
                </a14:m>
                <a:r>
                  <a:rPr lang="en-US" altLang="zh-CN" sz="2000" kern="0" dirty="0">
                    <a:latin typeface="Times" charset="0"/>
                    <a:ea typeface="宋体" charset="0"/>
                    <a:cs typeface="Times" charset="0"/>
                  </a:rPr>
                  <a:t>	</a:t>
                </a:r>
                <a:endParaRPr lang="zh-CN" altLang="en-US" sz="2000" kern="0" dirty="0">
                  <a:latin typeface="Times" charset="0"/>
                  <a:ea typeface="宋体" charset="0"/>
                  <a:cs typeface="Times" charset="0"/>
                </a:endParaRPr>
              </a:p>
              <a:p>
                <a:pPr indent="266700" algn="ctr">
                  <a:lnSpc>
                    <a:spcPts val="1500"/>
                  </a:lnSpc>
                  <a:spcAft>
                    <a:spcPts val="1200"/>
                  </a:spcAft>
                </a:pPr>
                <a:r>
                  <a:rPr lang="en-US" altLang="zh-CN" sz="2000" kern="0" dirty="0">
                    <a:latin typeface="Times" charset="0"/>
                    <a:ea typeface="宋体" charset="0"/>
                    <a:cs typeface="Times" charset="0"/>
                  </a:rPr>
                  <a:t>	</a:t>
                </a:r>
                <a:endParaRPr lang="zh-CN" altLang="zh-CN" sz="2000" kern="100" dirty="0">
                  <a:latin typeface="Calibri" charset="0"/>
                  <a:ea typeface="宋体" charset="0"/>
                  <a:cs typeface="Times New Roman"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05469" y="1260618"/>
                <a:ext cx="8649621" cy="3254737"/>
              </a:xfrm>
              <a:prstGeom prst="rect">
                <a:avLst/>
              </a:prstGeom>
              <a:blipFill rotWithShape="0">
                <a:blip r:embed="rId2"/>
                <a:stretch>
                  <a:fillRect l="-1480" t="-2060"/>
                </a:stretch>
              </a:blipFill>
              <a:ln w="412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50942" y="4757194"/>
                <a:ext cx="8428148" cy="1742785"/>
              </a:xfrm>
              <a:prstGeom prst="rect">
                <a:avLst/>
              </a:prstGeom>
              <a:ln w="41275">
                <a:solidFill>
                  <a:srgbClr val="B167D2"/>
                </a:solidFill>
              </a:ln>
            </p:spPr>
            <p:txBody>
              <a:bodyPr wrap="square">
                <a:spAutoFit/>
              </a:bodyPr>
              <a:lstStyle/>
              <a:p>
                <a:r>
                  <a:rPr kumimoji="1" lang="zh-CN" altLang="en-US" sz="2900" dirty="0">
                    <a:latin typeface="华文中宋" pitchFamily="2" charset="-122"/>
                    <a:ea typeface="华文中宋" pitchFamily="2" charset="-122"/>
                    <a:cs typeface="MS PGothic" charset="0"/>
                  </a:rPr>
                  <a:t>假设所有的数据</a:t>
                </a:r>
                <a:r>
                  <a:rPr kumimoji="1" lang="zh-CN" altLang="en-US" sz="2900" dirty="0">
                    <a:solidFill>
                      <a:srgbClr val="FF0000"/>
                    </a:solidFill>
                    <a:latin typeface="华文中宋" pitchFamily="2" charset="-122"/>
                    <a:ea typeface="华文中宋" pitchFamily="2" charset="-122"/>
                    <a:cs typeface="MS PGothic" charset="0"/>
                  </a:rPr>
                  <a:t>流同时启动</a:t>
                </a:r>
              </a:p>
              <a:p>
                <a14:m>
                  <m:oMath xmlns:m="http://schemas.openxmlformats.org/officeDocument/2006/math">
                    <m:nary>
                      <m:naryPr>
                        <m:chr m:val="∑"/>
                        <m:limLoc m:val="undOvr"/>
                        <m:supHide m:val="on"/>
                        <m:ctrlPr>
                          <a:rPr kumimoji="1" lang="zh-CN" altLang="zh-CN" sz="2800" i="1">
                            <a:latin typeface="Cambria Math" charset="0"/>
                            <a:ea typeface="华文中宋" pitchFamily="2" charset="-122"/>
                            <a:cs typeface="MS PGothic" charset="0"/>
                          </a:rPr>
                        </m:ctrlPr>
                      </m:naryPr>
                      <m:sub>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 </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𝒍</m:t>
                            </m:r>
                          </m:sub>
                        </m:sSub>
                        <m:r>
                          <a:rPr kumimoji="1" lang="zh-CN" altLang="zh-CN" sz="2800">
                            <a:latin typeface="Cambria Math" charset="0"/>
                            <a:ea typeface="华文中宋" pitchFamily="2" charset="-122"/>
                            <a:cs typeface="MS PGothic" charset="0"/>
                          </a:rPr>
                          <m:t>≤</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𝒌</m:t>
                            </m:r>
                          </m:sub>
                        </m:sSub>
                      </m:sub>
                      <m:sup/>
                      <m:e>
                        <m:nary>
                          <m:naryPr>
                            <m:chr m:val="∑"/>
                            <m:limLoc m:val="undOvr"/>
                            <m:ctrlPr>
                              <a:rPr kumimoji="1" lang="zh-CN" altLang="zh-CN" sz="2800" i="1">
                                <a:latin typeface="Cambria Math" charset="0"/>
                                <a:ea typeface="华文中宋" pitchFamily="2" charset="-122"/>
                                <a:cs typeface="MS PGothic" charset="0"/>
                              </a:rPr>
                            </m:ctrlPr>
                          </m:naryPr>
                          <m:sub>
                            <m:r>
                              <a:rPr kumimoji="1" lang="en-US" altLang="zh-CN" sz="2800">
                                <a:latin typeface="Cambria Math" charset="0"/>
                                <a:ea typeface="华文中宋" pitchFamily="2" charset="-122"/>
                                <a:cs typeface="MS PGothic" charset="0"/>
                              </a:rPr>
                              <m:t>𝒊</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𝟏</m:t>
                            </m:r>
                          </m:sub>
                          <m:sup>
                            <m:r>
                              <a:rPr kumimoji="1" lang="en-US" altLang="zh-CN" sz="2800">
                                <a:latin typeface="Cambria Math" charset="0"/>
                                <a:ea typeface="华文中宋" pitchFamily="2" charset="-122"/>
                                <a:cs typeface="MS PGothic" charset="0"/>
                              </a:rPr>
                              <m:t>𝒎</m:t>
                            </m:r>
                          </m:sup>
                          <m:e>
                            <m:sSubSup>
                              <m:sSubSupPr>
                                <m:ctrlPr>
                                  <a:rPr kumimoji="1" lang="zh-CN" altLang="zh-CN" sz="2800" i="1">
                                    <a:latin typeface="Cambria Math" charset="0"/>
                                    <a:ea typeface="华文中宋" pitchFamily="2" charset="-122"/>
                                    <a:cs typeface="MS PGothic" charset="0"/>
                                  </a:rPr>
                                </m:ctrlPr>
                              </m:sSubSupPr>
                              <m:e>
                                <m:r>
                                  <a:rPr kumimoji="1" lang="en-US" altLang="zh-CN" sz="2800">
                                    <a:latin typeface="Cambria Math" charset="0"/>
                                    <a:ea typeface="华文中宋" pitchFamily="2" charset="-122"/>
                                    <a:cs typeface="MS PGothic" charset="0"/>
                                  </a:rPr>
                                  <m:t>𝒇</m:t>
                                </m:r>
                              </m:e>
                              <m:sub>
                                <m:r>
                                  <a:rPr kumimoji="1" lang="en-US" altLang="zh-CN" sz="2800">
                                    <a:latin typeface="Cambria Math" charset="0"/>
                                    <a:ea typeface="华文中宋" pitchFamily="2" charset="-122"/>
                                    <a:cs typeface="MS PGothic" charset="0"/>
                                  </a:rPr>
                                  <m:t>𝒊</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𝒋</m:t>
                                </m:r>
                              </m:sub>
                              <m:sup>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m:t>
                                </m:r>
                              </m:sup>
                            </m:sSubSup>
                            <m:r>
                              <a:rPr kumimoji="1" lang="zh-CN" altLang="en-US" sz="2800">
                                <a:latin typeface="Cambria Math" charset="0"/>
                                <a:ea typeface="华文中宋" pitchFamily="2" charset="-122"/>
                                <a:cs typeface="MS PGothic" charset="0"/>
                              </a:rPr>
                              <m:t>  </m:t>
                            </m:r>
                          </m:e>
                        </m:nary>
                        <m:r>
                          <a:rPr kumimoji="1" lang="zh-CN" altLang="en-US" sz="2800">
                            <a:latin typeface="Cambria Math" charset="0"/>
                            <a:ea typeface="华文中宋" pitchFamily="2" charset="-122"/>
                            <a:cs typeface="MS PGothic" charset="0"/>
                          </a:rPr>
                          <m:t> </m:t>
                        </m:r>
                      </m:e>
                    </m:nary>
                    <m:r>
                      <a:rPr kumimoji="1" lang="zh-CN" altLang="en-US" sz="2800">
                        <a:latin typeface="Cambria Math" charset="0"/>
                        <a:ea typeface="华文中宋" pitchFamily="2" charset="-122"/>
                        <a:cs typeface="MS PGothic" charset="0"/>
                      </a:rPr>
                      <m:t> </m:t>
                    </m:r>
                    <m:r>
                      <a:rPr kumimoji="1" lang="en-US" altLang="zh-CN" sz="2800">
                        <a:latin typeface="Cambria Math" charset="0"/>
                        <a:ea typeface="华文中宋" pitchFamily="2" charset="-122"/>
                        <a:cs typeface="MS PGothic" charset="0"/>
                      </a:rPr>
                      <m:t>−</m:t>
                    </m:r>
                  </m:oMath>
                </a14:m>
                <a:r>
                  <a:rPr kumimoji="1" lang="zh-CN" altLang="en-US" sz="2800" dirty="0">
                    <a:latin typeface="华文中宋" pitchFamily="2" charset="-122"/>
                    <a:ea typeface="华文中宋" pitchFamily="2" charset="-122"/>
                    <a:cs typeface="MS PGothic" charset="0"/>
                  </a:rPr>
                  <a:t>流组</a:t>
                </a:r>
                <a:r>
                  <a:rPr kumimoji="1" lang="en-US" altLang="zh-CN" sz="2800" dirty="0">
                    <a:latin typeface="华文中宋" pitchFamily="2" charset="-122"/>
                    <a:ea typeface="华文中宋" pitchFamily="2" charset="-122"/>
                    <a:cs typeface="MS PGothic" charset="0"/>
                  </a:rPr>
                  <a:t>l</a:t>
                </a:r>
                <a:r>
                  <a:rPr kumimoji="1" lang="zh-CN" altLang="en-US" sz="2800" dirty="0">
                    <a:latin typeface="华文中宋" pitchFamily="2" charset="-122"/>
                    <a:ea typeface="华文中宋" pitchFamily="2" charset="-122"/>
                    <a:cs typeface="MS PGothic" charset="0"/>
                  </a:rPr>
                  <a:t>在端口</a:t>
                </a:r>
                <a:r>
                  <a:rPr kumimoji="1" lang="en-US" altLang="zh-CN" sz="2800" dirty="0" err="1">
                    <a:latin typeface="华文中宋" pitchFamily="2" charset="-122"/>
                    <a:ea typeface="华文中宋" pitchFamily="2" charset="-122"/>
                    <a:cs typeface="MS PGothic" charset="0"/>
                  </a:rPr>
                  <a:t>i</a:t>
                </a:r>
                <a:r>
                  <a:rPr kumimoji="1" lang="zh-CN" altLang="en-US" sz="2800" dirty="0">
                    <a:latin typeface="华文中宋" pitchFamily="2" charset="-122"/>
                    <a:ea typeface="华文中宋" pitchFamily="2" charset="-122"/>
                    <a:cs typeface="MS PGothic" charset="0"/>
                  </a:rPr>
                  <a:t>上的传输时间</a:t>
                </a:r>
              </a:p>
              <a:p>
                <a:r>
                  <a:rPr kumimoji="1" lang="en-US" altLang="zh-CN" dirty="0">
                    <a:latin typeface="华文中宋" pitchFamily="2" charset="-122"/>
                    <a:ea typeface="华文中宋" pitchFamily="2" charset="-122"/>
                    <a:cs typeface="MS PGothic" charset="0"/>
                  </a:rPr>
                  <a:t> </a:t>
                </a:r>
                <a14:m>
                  <m:oMath xmlns:m="http://schemas.openxmlformats.org/officeDocument/2006/math">
                    <m:nary>
                      <m:naryPr>
                        <m:chr m:val="∑"/>
                        <m:limLoc m:val="undOvr"/>
                        <m:supHide m:val="on"/>
                        <m:ctrlPr>
                          <a:rPr kumimoji="1" lang="zh-CN" altLang="zh-CN" sz="2800" i="1">
                            <a:latin typeface="Cambria Math" charset="0"/>
                            <a:ea typeface="华文中宋" pitchFamily="2" charset="-122"/>
                            <a:cs typeface="MS PGothic" charset="0"/>
                          </a:rPr>
                        </m:ctrlPr>
                      </m:naryPr>
                      <m:sub>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 </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𝒍</m:t>
                            </m:r>
                          </m:sub>
                        </m:sSub>
                        <m:r>
                          <a:rPr kumimoji="1" lang="zh-CN" altLang="zh-CN" sz="2800">
                            <a:latin typeface="Cambria Math" charset="0"/>
                            <a:ea typeface="华文中宋" pitchFamily="2" charset="-122"/>
                            <a:cs typeface="MS PGothic" charset="0"/>
                          </a:rPr>
                          <m:t>≤</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𝒌</m:t>
                            </m:r>
                          </m:sub>
                        </m:sSub>
                      </m:sub>
                      <m:sup/>
                      <m:e>
                        <m:nary>
                          <m:naryPr>
                            <m:chr m:val="∑"/>
                            <m:limLoc m:val="undOvr"/>
                            <m:ctrlPr>
                              <a:rPr kumimoji="1" lang="zh-CN" altLang="zh-CN" sz="2800" i="1">
                                <a:latin typeface="Cambria Math" charset="0"/>
                                <a:ea typeface="华文中宋" pitchFamily="2" charset="-122"/>
                                <a:cs typeface="MS PGothic" charset="0"/>
                              </a:rPr>
                            </m:ctrlPr>
                          </m:naryPr>
                          <m:sub>
                            <m:r>
                              <m:rPr>
                                <m:brk/>
                              </m:rPr>
                              <a:rPr kumimoji="1" lang="en-US" altLang="zh-CN" sz="2800">
                                <a:latin typeface="Cambria Math" charset="0"/>
                                <a:ea typeface="华文中宋" pitchFamily="2" charset="-122"/>
                                <a:cs typeface="MS PGothic" charset="0"/>
                              </a:rPr>
                              <m:t>𝒋</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𝟏</m:t>
                            </m:r>
                          </m:sub>
                          <m:sup>
                            <m:r>
                              <a:rPr kumimoji="1" lang="en-US" altLang="zh-CN" sz="2800">
                                <a:latin typeface="Cambria Math" charset="0"/>
                                <a:ea typeface="华文中宋" pitchFamily="2" charset="-122"/>
                                <a:cs typeface="MS PGothic" charset="0"/>
                              </a:rPr>
                              <m:t>𝒎</m:t>
                            </m:r>
                          </m:sup>
                          <m:e>
                            <m:sSubSup>
                              <m:sSubSupPr>
                                <m:ctrlPr>
                                  <a:rPr kumimoji="1" lang="zh-CN" altLang="zh-CN" sz="2800" i="1">
                                    <a:latin typeface="Cambria Math" charset="0"/>
                                    <a:ea typeface="华文中宋" pitchFamily="2" charset="-122"/>
                                    <a:cs typeface="MS PGothic" charset="0"/>
                                  </a:rPr>
                                </m:ctrlPr>
                              </m:sSubSupPr>
                              <m:e>
                                <m:r>
                                  <a:rPr kumimoji="1" lang="en-US" altLang="zh-CN" sz="2800">
                                    <a:latin typeface="Cambria Math" charset="0"/>
                                    <a:ea typeface="华文中宋" pitchFamily="2" charset="-122"/>
                                    <a:cs typeface="MS PGothic" charset="0"/>
                                  </a:rPr>
                                  <m:t>𝒇</m:t>
                                </m:r>
                              </m:e>
                              <m:sub>
                                <m:r>
                                  <a:rPr kumimoji="1" lang="en-US" altLang="zh-CN" sz="2800">
                                    <a:latin typeface="Cambria Math" charset="0"/>
                                    <a:ea typeface="华文中宋" pitchFamily="2" charset="-122"/>
                                    <a:cs typeface="MS PGothic" charset="0"/>
                                  </a:rPr>
                                  <m:t>𝒊</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𝒋</m:t>
                                </m:r>
                              </m:sub>
                              <m:sup>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m:t>
                                </m:r>
                              </m:sup>
                            </m:sSubSup>
                            <m:r>
                              <a:rPr kumimoji="1" lang="zh-CN" altLang="en-US" sz="2800">
                                <a:latin typeface="Cambria Math" charset="0"/>
                                <a:ea typeface="华文中宋" pitchFamily="2" charset="-122"/>
                                <a:cs typeface="MS PGothic" charset="0"/>
                              </a:rPr>
                              <m:t>  </m:t>
                            </m:r>
                          </m:e>
                        </m:nary>
                        <m:r>
                          <a:rPr kumimoji="1" lang="zh-CN" altLang="en-US" sz="2800">
                            <a:latin typeface="Cambria Math" charset="0"/>
                            <a:ea typeface="华文中宋" pitchFamily="2" charset="-122"/>
                            <a:cs typeface="MS PGothic" charset="0"/>
                          </a:rPr>
                          <m:t> </m:t>
                        </m:r>
                      </m:e>
                    </m:nary>
                    <m:r>
                      <a:rPr kumimoji="1" lang="en-US" altLang="zh-CN" sz="2800">
                        <a:latin typeface="Cambria Math" charset="0"/>
                        <a:ea typeface="华文中宋" pitchFamily="2" charset="-122"/>
                        <a:cs typeface="MS PGothic" charset="0"/>
                      </a:rPr>
                      <m:t>−</m:t>
                    </m:r>
                  </m:oMath>
                </a14:m>
                <a:r>
                  <a:rPr kumimoji="1" lang="zh-CN" altLang="en-US" sz="2800" dirty="0">
                    <a:latin typeface="华文中宋" pitchFamily="2" charset="-122"/>
                    <a:ea typeface="华文中宋" pitchFamily="2" charset="-122"/>
                    <a:cs typeface="MS PGothic" charset="0"/>
                  </a:rPr>
                  <a:t>流组</a:t>
                </a:r>
                <a:r>
                  <a:rPr kumimoji="1" lang="en-US" altLang="zh-CN" sz="2800" dirty="0">
                    <a:latin typeface="华文中宋" pitchFamily="2" charset="-122"/>
                    <a:ea typeface="华文中宋" pitchFamily="2" charset="-122"/>
                    <a:cs typeface="MS PGothic" charset="0"/>
                  </a:rPr>
                  <a:t>l</a:t>
                </a:r>
                <a:r>
                  <a:rPr kumimoji="1" lang="zh-CN" altLang="en-US" sz="2800" dirty="0">
                    <a:latin typeface="华文中宋" pitchFamily="2" charset="-122"/>
                    <a:ea typeface="华文中宋" pitchFamily="2" charset="-122"/>
                    <a:cs typeface="MS PGothic" charset="0"/>
                  </a:rPr>
                  <a:t>在端口</a:t>
                </a:r>
                <a:r>
                  <a:rPr kumimoji="1" lang="en-US" altLang="zh-CN" sz="2800" dirty="0">
                    <a:latin typeface="华文中宋" pitchFamily="2" charset="-122"/>
                    <a:ea typeface="华文中宋" pitchFamily="2" charset="-122"/>
                    <a:cs typeface="MS PGothic" charset="0"/>
                  </a:rPr>
                  <a:t>j</a:t>
                </a:r>
                <a:r>
                  <a:rPr kumimoji="1" lang="zh-CN" altLang="en-US" sz="2800" dirty="0">
                    <a:latin typeface="华文中宋" pitchFamily="2" charset="-122"/>
                    <a:ea typeface="华文中宋" pitchFamily="2" charset="-122"/>
                    <a:cs typeface="MS PGothic" charset="0"/>
                  </a:rPr>
                  <a:t>上的传输时间</a:t>
                </a:r>
              </a:p>
            </p:txBody>
          </p:sp>
        </mc:Choice>
        <mc:Fallback xmlns="">
          <p:sp>
            <p:nvSpPr>
              <p:cNvPr id="5" name="矩形 4"/>
              <p:cNvSpPr>
                <a:spLocks noRot="1" noChangeAspect="1" noMove="1" noResize="1" noEditPoints="1" noAdjustHandles="1" noChangeArrowheads="1" noChangeShapeType="1" noTextEdit="1"/>
              </p:cNvSpPr>
              <p:nvPr/>
            </p:nvSpPr>
            <p:spPr>
              <a:xfrm>
                <a:off x="526942" y="4757193"/>
                <a:ext cx="8428148" cy="1742785"/>
              </a:xfrm>
              <a:prstGeom prst="rect">
                <a:avLst/>
              </a:prstGeom>
              <a:blipFill rotWithShape="0">
                <a:blip r:embed="rId3"/>
                <a:stretch>
                  <a:fillRect l="-1295" t="-2730" b="-3413"/>
                </a:stretch>
              </a:blipFill>
              <a:ln w="41275">
                <a:solidFill>
                  <a:srgbClr val="B167D2"/>
                </a:solidFill>
              </a:ln>
            </p:spPr>
            <p:txBody>
              <a:bodyPr/>
              <a:lstStyle/>
              <a:p>
                <a:r>
                  <a:rPr lang="zh-CN" altLang="en-US">
                    <a:noFill/>
                  </a:rPr>
                  <a:t> </a:t>
                </a:r>
              </a:p>
            </p:txBody>
          </p:sp>
        </mc:Fallback>
      </mc:AlternateContent>
    </p:spTree>
    <p:extLst>
      <p:ext uri="{BB962C8B-B14F-4D97-AF65-F5344CB8AC3E}">
        <p14:creationId xmlns:p14="http://schemas.microsoft.com/office/powerpoint/2010/main" val="89675735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checkerboard(across)">
                                      <p:cBhvr>
                                        <p:cTn id="15" dur="500"/>
                                        <p:tgtEl>
                                          <p:spTgt spid="4">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checkerboard(across)">
                                      <p:cBhvr>
                                        <p:cTn id="18" dur="500"/>
                                        <p:tgtEl>
                                          <p:spTgt spid="4">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checkerboard(across)">
                                      <p:cBhvr>
                                        <p:cTn id="21" dur="500"/>
                                        <p:tgtEl>
                                          <p:spTgt spid="4">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checkerboard(across)">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sp>
        <p:nvSpPr>
          <p:cNvPr id="3" name="内容占位符 2"/>
          <p:cNvSpPr>
            <a:spLocks noGrp="1"/>
          </p:cNvSpPr>
          <p:nvPr>
            <p:ph sz="quarter" idx="1"/>
          </p:nvPr>
        </p:nvSpPr>
        <p:spPr>
          <a:ln w="41275">
            <a:noFill/>
          </a:ln>
        </p:spPr>
        <p:txBody>
          <a:bodyPr/>
          <a:lstStyle/>
          <a:p>
            <a:pPr marL="0" indent="0">
              <a:buNone/>
            </a:pPr>
            <a:r>
              <a:rPr lang="zh-CN" altLang="en-US" dirty="0" smtClean="0">
                <a:latin typeface="Microsoft YaHei" charset="0"/>
                <a:ea typeface="Microsoft YaHei" charset="0"/>
                <a:cs typeface="Microsoft YaHei" charset="0"/>
              </a:rPr>
              <a:t>简单离线算法</a:t>
            </a:r>
          </a:p>
          <a:p>
            <a:pPr marL="457200" lvl="1" indent="-457200">
              <a:spcBef>
                <a:spcPts val="700"/>
              </a:spcBef>
              <a:buClr>
                <a:schemeClr val="accent2"/>
              </a:buClr>
              <a:buSzPct val="60000"/>
            </a:pPr>
            <a:r>
              <a:rPr lang="zh-CN" altLang="en-US" dirty="0" smtClean="0">
                <a:latin typeface="Microsoft YaHei" charset="0"/>
                <a:ea typeface="Microsoft YaHei" charset="0"/>
                <a:cs typeface="Microsoft YaHei" charset="0"/>
              </a:rPr>
              <a:t>数据中心存在负载均衡机制</a:t>
            </a:r>
          </a:p>
          <a:p>
            <a:pPr marL="457200" lvl="1" indent="-457200">
              <a:spcBef>
                <a:spcPts val="700"/>
              </a:spcBef>
              <a:buClr>
                <a:schemeClr val="accent2"/>
              </a:buClr>
              <a:buSzPct val="60000"/>
            </a:pPr>
            <a:r>
              <a:rPr lang="zh-CN" altLang="en-US" dirty="0" smtClean="0">
                <a:latin typeface="Microsoft YaHei" charset="0"/>
                <a:ea typeface="Microsoft YaHei" charset="0"/>
                <a:cs typeface="Microsoft YaHei" charset="0"/>
              </a:rPr>
              <a:t>忽略端口能力的差异性，优先调度</a:t>
            </a:r>
            <a:endParaRPr lang="zh-CN" altLang="en-US" dirty="0">
              <a:latin typeface="Microsoft YaHei" charset="0"/>
              <a:ea typeface="Microsoft YaHei" charset="0"/>
              <a:cs typeface="Microsoft YaHei" charset="0"/>
            </a:endParaRPr>
          </a:p>
          <a:p>
            <a:pPr marL="0" lvl="1" indent="0">
              <a:spcBef>
                <a:spcPts val="700"/>
              </a:spcBef>
              <a:buClr>
                <a:schemeClr val="accent2"/>
              </a:buClr>
              <a:buSzPct val="60000"/>
              <a:buNone/>
            </a:pPr>
            <a:r>
              <a:rPr lang="en-US" altLang="zh-CN" sz="2900" dirty="0">
                <a:solidFill>
                  <a:srgbClr val="FF0000"/>
                </a:solidFill>
                <a:latin typeface="Microsoft YaHei" charset="0"/>
                <a:ea typeface="Microsoft YaHei" charset="0"/>
                <a:cs typeface="Microsoft YaHei" charset="0"/>
              </a:rPr>
              <a:t>Information-agnostic </a:t>
            </a:r>
            <a:r>
              <a:rPr lang="zh-CN" altLang="en-US" sz="2900" dirty="0">
                <a:solidFill>
                  <a:srgbClr val="FF0000"/>
                </a:solidFill>
                <a:latin typeface="Microsoft YaHei" charset="0"/>
                <a:ea typeface="Microsoft YaHei" charset="0"/>
                <a:cs typeface="Microsoft YaHei" charset="0"/>
              </a:rPr>
              <a:t>在线</a:t>
            </a:r>
            <a:r>
              <a:rPr lang="zh-CN" altLang="en-US" sz="2900" dirty="0">
                <a:latin typeface="Microsoft YaHei" charset="0"/>
                <a:ea typeface="Microsoft YaHei" charset="0"/>
                <a:cs typeface="Microsoft YaHei" charset="0"/>
              </a:rPr>
              <a:t>调度</a:t>
            </a:r>
            <a:endParaRPr lang="en-US" altLang="zh-CN" sz="2900" dirty="0">
              <a:latin typeface="Microsoft YaHei" charset="0"/>
              <a:ea typeface="Microsoft YaHei" charset="0"/>
              <a:cs typeface="Microsoft YaHei" charset="0"/>
            </a:endParaRPr>
          </a:p>
          <a:p>
            <a:pPr marL="457200" lvl="1" indent="-457200">
              <a:spcBef>
                <a:spcPts val="700"/>
              </a:spcBef>
              <a:buClr>
                <a:schemeClr val="accent2"/>
              </a:buClr>
              <a:buSzPct val="60000"/>
            </a:pPr>
            <a:r>
              <a:rPr lang="zh-CN" altLang="en-US" dirty="0" smtClean="0">
                <a:latin typeface="Microsoft YaHei" charset="0"/>
                <a:ea typeface="Microsoft YaHei" charset="0"/>
                <a:cs typeface="Microsoft YaHei" charset="0"/>
              </a:rPr>
              <a:t>不用预先得知流大小</a:t>
            </a:r>
          </a:p>
          <a:p>
            <a:pPr marL="457200" lvl="1" indent="-457200">
              <a:spcBef>
                <a:spcPts val="700"/>
              </a:spcBef>
              <a:buClr>
                <a:schemeClr val="accent2"/>
              </a:buClr>
              <a:buSzPct val="60000"/>
            </a:pPr>
            <a:r>
              <a:rPr lang="zh-CN" altLang="en-US" dirty="0" smtClean="0">
                <a:latin typeface="Microsoft YaHei" charset="0"/>
                <a:ea typeface="Microsoft YaHei" charset="0"/>
                <a:cs typeface="Microsoft YaHei" charset="0"/>
              </a:rPr>
              <a:t>使用已经发送的流组的数据量代替流组大小</a:t>
            </a:r>
          </a:p>
          <a:p>
            <a:pPr marL="457200" lvl="1" indent="-457200">
              <a:spcBef>
                <a:spcPts val="700"/>
              </a:spcBef>
              <a:buClr>
                <a:schemeClr val="accent2"/>
              </a:buClr>
              <a:buSzPct val="60000"/>
            </a:pPr>
            <a:r>
              <a:rPr lang="zh-CN" altLang="en-US" dirty="0" smtClean="0">
                <a:latin typeface="Microsoft YaHei" charset="0"/>
                <a:ea typeface="Microsoft YaHei" charset="0"/>
                <a:cs typeface="Microsoft YaHei" charset="0"/>
              </a:rPr>
              <a:t>最短流组优先策略</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953599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6" name="内容占位符 5"/>
          <p:cNvGraphicFramePr>
            <a:graphicFrameLocks noGrp="1"/>
          </p:cNvGraphicFramePr>
          <p:nvPr>
            <p:ph sz="quarter" idx="1"/>
            <p:extLst/>
          </p:nvPr>
        </p:nvGraphicFramePr>
        <p:xfrm>
          <a:off x="2195229" y="1305116"/>
          <a:ext cx="3772755"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内容占位符 5"/>
          <p:cNvGraphicFramePr>
            <a:graphicFrameLocks/>
          </p:cNvGraphicFramePr>
          <p:nvPr>
            <p:extLst/>
          </p:nvPr>
        </p:nvGraphicFramePr>
        <p:xfrm>
          <a:off x="6297169" y="1305116"/>
          <a:ext cx="4181921" cy="2535364"/>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0"/>
          <p:cNvSpPr/>
          <p:nvPr/>
        </p:nvSpPr>
        <p:spPr>
          <a:xfrm>
            <a:off x="5976676" y="6385309"/>
            <a:ext cx="4691325" cy="523220"/>
          </a:xfrm>
          <a:prstGeom prst="rect">
            <a:avLst/>
          </a:prstGeom>
          <a:ln w="41275">
            <a:solidFill>
              <a:srgbClr val="B167D2"/>
            </a:solidFill>
          </a:ln>
        </p:spPr>
        <p:txBody>
          <a:bodyPr wrap="square">
            <a:spAutoFit/>
          </a:bodyPr>
          <a:lstStyle/>
          <a:p>
            <a:r>
              <a:rPr kumimoji="1" lang="en-US" altLang="zh-CN" sz="2800" dirty="0">
                <a:solidFill>
                  <a:srgbClr val="FF0000"/>
                </a:solidFill>
                <a:latin typeface="华文中宋" pitchFamily="2" charset="-122"/>
                <a:ea typeface="华文中宋" pitchFamily="2" charset="-122"/>
                <a:cs typeface="MS PGothic" charset="0"/>
              </a:rPr>
              <a:t>30%</a:t>
            </a:r>
            <a:r>
              <a:rPr kumimoji="1" lang="zh-CN" altLang="en-US" sz="2800" dirty="0">
                <a:solidFill>
                  <a:srgbClr val="FF0000"/>
                </a:solidFill>
                <a:latin typeface="华文中宋" pitchFamily="2" charset="-122"/>
                <a:ea typeface="华文中宋" pitchFamily="2" charset="-122"/>
                <a:cs typeface="MS PGothic" charset="0"/>
              </a:rPr>
              <a:t> </a:t>
            </a:r>
            <a:r>
              <a:rPr kumimoji="1" lang="en-US" altLang="zh-CN" sz="2800" dirty="0">
                <a:solidFill>
                  <a:srgbClr val="FF0000"/>
                </a:solidFill>
                <a:latin typeface="华文中宋" pitchFamily="2" charset="-122"/>
                <a:ea typeface="华文中宋" pitchFamily="2" charset="-122"/>
                <a:cs typeface="MS PGothic" charset="0"/>
              </a:rPr>
              <a:t>loss</a:t>
            </a:r>
            <a:r>
              <a:rPr kumimoji="1" lang="zh-CN" altLang="en-US" sz="2800" dirty="0">
                <a:solidFill>
                  <a:srgbClr val="FF0000"/>
                </a:solidFill>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on</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average</a:t>
            </a:r>
            <a:endParaRPr kumimoji="1" lang="zh-CN" altLang="en-US" sz="2800" dirty="0">
              <a:latin typeface="华文中宋" pitchFamily="2" charset="-122"/>
              <a:ea typeface="华文中宋" pitchFamily="2" charset="-122"/>
              <a:cs typeface="MS PGothic" charset="0"/>
            </a:endParaRPr>
          </a:p>
        </p:txBody>
      </p:sp>
      <p:graphicFrame>
        <p:nvGraphicFramePr>
          <p:cNvPr id="3" name="图表 2"/>
          <p:cNvGraphicFramePr/>
          <p:nvPr>
            <p:extLst/>
          </p:nvPr>
        </p:nvGraphicFramePr>
        <p:xfrm>
          <a:off x="2325258" y="3840480"/>
          <a:ext cx="3512695" cy="2912696"/>
        </p:xfrm>
        <a:graphic>
          <a:graphicData uri="http://schemas.openxmlformats.org/drawingml/2006/chart">
            <c:chart xmlns:c="http://schemas.openxmlformats.org/drawingml/2006/chart" xmlns:r="http://schemas.openxmlformats.org/officeDocument/2006/relationships" r:id="rId5"/>
          </a:graphicData>
        </a:graphic>
      </p:graphicFrame>
      <p:sp>
        <p:nvSpPr>
          <p:cNvPr id="4" name="文本框 3"/>
          <p:cNvSpPr txBox="1"/>
          <p:nvPr/>
        </p:nvSpPr>
        <p:spPr>
          <a:xfrm>
            <a:off x="5967982" y="3711809"/>
            <a:ext cx="4679547"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average</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WCCT: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10%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endParaRPr kumimoji="1" lang="zh-CN" altLang="en-US" sz="2800" dirty="0">
              <a:latin typeface="华文中宋" pitchFamily="2" charset="-122"/>
              <a:ea typeface="华文中宋" pitchFamily="2" charset="-122"/>
              <a:cs typeface="MS PGothic" charset="0"/>
            </a:endParaRPr>
          </a:p>
        </p:txBody>
      </p:sp>
      <p:sp>
        <p:nvSpPr>
          <p:cNvPr id="5" name="文本框 4"/>
          <p:cNvSpPr txBox="1"/>
          <p:nvPr/>
        </p:nvSpPr>
        <p:spPr>
          <a:xfrm>
            <a:off x="5967982" y="4424430"/>
            <a:ext cx="4679547"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Significant: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30%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r>
              <a:rPr kumimoji="1" lang="zh-CN" altLang="en-US" sz="2800" dirty="0">
                <a:latin typeface="华文中宋" pitchFamily="2" charset="-122"/>
                <a:ea typeface="华文中宋" pitchFamily="2" charset="-122"/>
                <a:cs typeface="MS PGothic" charset="0"/>
              </a:rPr>
              <a:t> </a:t>
            </a:r>
          </a:p>
        </p:txBody>
      </p:sp>
      <p:sp>
        <p:nvSpPr>
          <p:cNvPr id="7" name="文本框 6"/>
          <p:cNvSpPr txBox="1"/>
          <p:nvPr/>
        </p:nvSpPr>
        <p:spPr>
          <a:xfrm>
            <a:off x="5976675" y="5142351"/>
            <a:ext cx="4670853" cy="523220"/>
          </a:xfrm>
          <a:prstGeom prst="rect">
            <a:avLst/>
          </a:prstGeom>
          <a:noFill/>
          <a:ln w="44450">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Important: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25%</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endParaRPr kumimoji="1" lang="zh-CN" altLang="en-US" sz="2800" dirty="0">
              <a:latin typeface="华文中宋" pitchFamily="2" charset="-122"/>
              <a:ea typeface="华文中宋" pitchFamily="2" charset="-122"/>
              <a:cs typeface="MS PGothic" charset="0"/>
            </a:endParaRPr>
          </a:p>
        </p:txBody>
      </p:sp>
      <p:sp>
        <p:nvSpPr>
          <p:cNvPr id="8" name="文本框 7"/>
          <p:cNvSpPr txBox="1"/>
          <p:nvPr/>
        </p:nvSpPr>
        <p:spPr>
          <a:xfrm>
            <a:off x="5976675" y="5782693"/>
            <a:ext cx="4670852"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Distribution:</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30%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gap</a:t>
            </a:r>
            <a:endParaRPr kumimoji="1" lang="zh-CN" altLang="en-US" sz="2800" dirty="0">
              <a:latin typeface="华文中宋" pitchFamily="2" charset="-122"/>
              <a:ea typeface="华文中宋" pitchFamily="2" charset="-122"/>
              <a:cs typeface="MS PGothic" charset="0"/>
            </a:endParaRPr>
          </a:p>
        </p:txBody>
      </p:sp>
      <p:sp>
        <p:nvSpPr>
          <p:cNvPr id="10" name="椭圆 9"/>
          <p:cNvSpPr/>
          <p:nvPr/>
        </p:nvSpPr>
        <p:spPr>
          <a:xfrm>
            <a:off x="5106649" y="2413417"/>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椭圆 14"/>
          <p:cNvSpPr/>
          <p:nvPr/>
        </p:nvSpPr>
        <p:spPr>
          <a:xfrm>
            <a:off x="6599577" y="2141995"/>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椭圆 20"/>
          <p:cNvSpPr/>
          <p:nvPr/>
        </p:nvSpPr>
        <p:spPr>
          <a:xfrm>
            <a:off x="7460909" y="2126761"/>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643559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heckerboard(across)">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heckerboard(across)">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heel(1)">
                                      <p:cBhvr>
                                        <p:cTn id="5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P spid="11" grpId="0" animBg="1"/>
      <p:bldGraphic spid="3" grpId="0">
        <p:bldAsOne/>
      </p:bldGraphic>
      <p:bldP spid="4" grpId="0" animBg="1"/>
      <p:bldP spid="4" grpId="1" animBg="1"/>
      <p:bldP spid="5" grpId="0" animBg="1"/>
      <p:bldP spid="7" grpId="0" animBg="1"/>
      <p:bldP spid="8" grpId="0" animBg="1"/>
      <p:bldP spid="10" grpId="0" animBg="1"/>
      <p:bldP spid="15"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4" name="内容占位符 5"/>
          <p:cNvGraphicFramePr>
            <a:graphicFrameLocks/>
          </p:cNvGraphicFramePr>
          <p:nvPr>
            <p:extLst/>
          </p:nvPr>
        </p:nvGraphicFramePr>
        <p:xfrm>
          <a:off x="1524001" y="1305116"/>
          <a:ext cx="4242215"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p:nvPr>
            <p:extLst/>
          </p:nvPr>
        </p:nvGraphicFramePr>
        <p:xfrm>
          <a:off x="6154280" y="1397000"/>
          <a:ext cx="4324811" cy="2443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内容占位符 5"/>
          <p:cNvGraphicFramePr>
            <a:graphicFrameLocks/>
          </p:cNvGraphicFramePr>
          <p:nvPr>
            <p:extLst/>
          </p:nvPr>
        </p:nvGraphicFramePr>
        <p:xfrm>
          <a:off x="1524001" y="3768444"/>
          <a:ext cx="4392117" cy="25353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p:cNvGraphicFramePr/>
          <p:nvPr>
            <p:extLst/>
          </p:nvPr>
        </p:nvGraphicFramePr>
        <p:xfrm>
          <a:off x="6154280" y="3860328"/>
          <a:ext cx="4324811" cy="2443480"/>
        </p:xfrm>
        <a:graphic>
          <a:graphicData uri="http://schemas.openxmlformats.org/drawingml/2006/chart">
            <c:chart xmlns:c="http://schemas.openxmlformats.org/drawingml/2006/chart" xmlns:r="http://schemas.openxmlformats.org/officeDocument/2006/relationships" r:id="rId6"/>
          </a:graphicData>
        </a:graphic>
      </p:graphicFrame>
      <p:sp>
        <p:nvSpPr>
          <p:cNvPr id="7" name="文本框 6"/>
          <p:cNvSpPr txBox="1"/>
          <p:nvPr/>
        </p:nvSpPr>
        <p:spPr>
          <a:xfrm>
            <a:off x="1829470" y="1305116"/>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2.2X</a:t>
            </a:r>
            <a:endParaRPr kumimoji="1" lang="zh-CN" altLang="en-US" dirty="0">
              <a:solidFill>
                <a:srgbClr val="FF0000"/>
              </a:solidFill>
            </a:endParaRPr>
          </a:p>
        </p:txBody>
      </p:sp>
      <p:sp>
        <p:nvSpPr>
          <p:cNvPr id="8" name="文本框 7"/>
          <p:cNvSpPr txBox="1"/>
          <p:nvPr/>
        </p:nvSpPr>
        <p:spPr>
          <a:xfrm>
            <a:off x="6388615" y="4032248"/>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1.7X</a:t>
            </a:r>
            <a:endParaRPr kumimoji="1" lang="zh-CN" altLang="en-US" dirty="0">
              <a:solidFill>
                <a:srgbClr val="FF0000"/>
              </a:solidFill>
            </a:endParaRPr>
          </a:p>
        </p:txBody>
      </p:sp>
      <p:sp>
        <p:nvSpPr>
          <p:cNvPr id="12" name="文本框 11"/>
          <p:cNvSpPr txBox="1"/>
          <p:nvPr/>
        </p:nvSpPr>
        <p:spPr>
          <a:xfrm>
            <a:off x="1829469" y="3860328"/>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2.1X</a:t>
            </a:r>
            <a:endParaRPr kumimoji="1" lang="zh-CN" altLang="en-US" dirty="0">
              <a:solidFill>
                <a:srgbClr val="FF0000"/>
              </a:solidFill>
            </a:endParaRPr>
          </a:p>
        </p:txBody>
      </p:sp>
      <p:sp>
        <p:nvSpPr>
          <p:cNvPr id="13" name="文本框 12"/>
          <p:cNvSpPr txBox="1"/>
          <p:nvPr/>
        </p:nvSpPr>
        <p:spPr>
          <a:xfrm>
            <a:off x="6388616" y="1345849"/>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1.8X</a:t>
            </a:r>
            <a:endParaRPr kumimoji="1" lang="zh-CN" altLang="en-US" dirty="0">
              <a:solidFill>
                <a:srgbClr val="FF0000"/>
              </a:solidFill>
            </a:endParaRPr>
          </a:p>
        </p:txBody>
      </p:sp>
    </p:spTree>
    <p:extLst>
      <p:ext uri="{BB962C8B-B14F-4D97-AF65-F5344CB8AC3E}">
        <p14:creationId xmlns:p14="http://schemas.microsoft.com/office/powerpoint/2010/main" val="1107937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9" grpId="0">
        <p:bldAsOne/>
      </p:bldGraphic>
      <p:bldGraphic spid="10" grpId="0">
        <p:bldAsOne/>
      </p:bldGraphic>
      <p:bldGraphic spid="11" grpId="0">
        <p:bldAsOne/>
      </p:bldGraphic>
      <p:bldP spid="7" grpId="0" animBg="1"/>
      <p:bldP spid="8"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latin typeface="Microsoft YaHei" charset="0"/>
                <a:ea typeface="Microsoft YaHei" charset="0"/>
                <a:cs typeface="Microsoft YaHei" charset="0"/>
              </a:rPr>
              <a:t>数据中心权重任务调度</a:t>
            </a:r>
            <a:endParaRPr kumimoji="1" lang="zh-CN" altLang="en-US" dirty="0">
              <a:solidFill>
                <a:srgbClr val="534EFD"/>
              </a:solidFill>
              <a:latin typeface="Microsoft YaHei" charset="0"/>
              <a:ea typeface="Microsoft YaHei" charset="0"/>
              <a:cs typeface="Microsoft YaHei" charset="0"/>
            </a:endParaRPr>
          </a:p>
        </p:txBody>
      </p:sp>
      <p:graphicFrame>
        <p:nvGraphicFramePr>
          <p:cNvPr id="5" name="内容占位符 5"/>
          <p:cNvGraphicFramePr>
            <a:graphicFrameLocks/>
          </p:cNvGraphicFramePr>
          <p:nvPr>
            <p:extLst/>
          </p:nvPr>
        </p:nvGraphicFramePr>
        <p:xfrm>
          <a:off x="1524001" y="1305116"/>
          <a:ext cx="4661940"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nvPr>
        </p:nvGraphicFramePr>
        <p:xfrm>
          <a:off x="5962558" y="1305116"/>
          <a:ext cx="4705443" cy="25387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内容占位符 5"/>
          <p:cNvGraphicFramePr>
            <a:graphicFrameLocks/>
          </p:cNvGraphicFramePr>
          <p:nvPr>
            <p:extLst/>
          </p:nvPr>
        </p:nvGraphicFramePr>
        <p:xfrm>
          <a:off x="1643322" y="3840480"/>
          <a:ext cx="4272196" cy="25353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p:cNvGraphicFramePr/>
          <p:nvPr>
            <p:extLst/>
          </p:nvPr>
        </p:nvGraphicFramePr>
        <p:xfrm>
          <a:off x="6034840" y="3838781"/>
          <a:ext cx="4633161" cy="2538762"/>
        </p:xfrm>
        <a:graphic>
          <a:graphicData uri="http://schemas.openxmlformats.org/drawingml/2006/chart">
            <c:chart xmlns:c="http://schemas.openxmlformats.org/drawingml/2006/chart" xmlns:r="http://schemas.openxmlformats.org/officeDocument/2006/relationships" r:id="rId6"/>
          </a:graphicData>
        </a:graphic>
      </p:graphicFrame>
      <p:sp>
        <p:nvSpPr>
          <p:cNvPr id="9" name="文本框 8"/>
          <p:cNvSpPr txBox="1"/>
          <p:nvPr/>
        </p:nvSpPr>
        <p:spPr>
          <a:xfrm>
            <a:off x="1829470" y="1305116"/>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
        <p:nvSpPr>
          <p:cNvPr id="10" name="文本框 9"/>
          <p:cNvSpPr txBox="1"/>
          <p:nvPr/>
        </p:nvSpPr>
        <p:spPr>
          <a:xfrm>
            <a:off x="6487999" y="3875377"/>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
        <p:nvSpPr>
          <p:cNvPr id="11" name="文本框 10"/>
          <p:cNvSpPr txBox="1"/>
          <p:nvPr/>
        </p:nvSpPr>
        <p:spPr>
          <a:xfrm>
            <a:off x="1826611" y="3840480"/>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
        <p:nvSpPr>
          <p:cNvPr id="12" name="文本框 11"/>
          <p:cNvSpPr txBox="1"/>
          <p:nvPr/>
        </p:nvSpPr>
        <p:spPr>
          <a:xfrm>
            <a:off x="6704312" y="1330859"/>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Tree>
    <p:extLst>
      <p:ext uri="{BB962C8B-B14F-4D97-AF65-F5344CB8AC3E}">
        <p14:creationId xmlns:p14="http://schemas.microsoft.com/office/powerpoint/2010/main" val="11447419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Graphic spid="8" grpId="0">
        <p:bldAsOne/>
      </p:bldGraphic>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5" name="内容占位符 5"/>
          <p:cNvGraphicFramePr>
            <a:graphicFrameLocks/>
          </p:cNvGraphicFramePr>
          <p:nvPr>
            <p:extLst/>
          </p:nvPr>
        </p:nvGraphicFramePr>
        <p:xfrm>
          <a:off x="1673302" y="1187221"/>
          <a:ext cx="4272196" cy="25353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extLst/>
          </p:nvPr>
        </p:nvGraphicFramePr>
        <p:xfrm>
          <a:off x="6396770" y="1187222"/>
          <a:ext cx="4082321" cy="2676907"/>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1829470" y="1305116"/>
            <a:ext cx="735987" cy="369332"/>
          </a:xfrm>
          <a:prstGeom prst="rect">
            <a:avLst/>
          </a:prstGeom>
          <a:noFill/>
          <a:ln w="44450">
            <a:solidFill>
              <a:srgbClr val="B167D2"/>
            </a:solidFill>
          </a:ln>
        </p:spPr>
        <p:txBody>
          <a:bodyPr wrap="square" rtlCol="0">
            <a:spAutoFit/>
          </a:bodyPr>
          <a:lstStyle/>
          <a:p>
            <a:r>
              <a:rPr kumimoji="1" lang="en-US" altLang="zh-CN">
                <a:solidFill>
                  <a:srgbClr val="FF0000"/>
                </a:solidFill>
              </a:rPr>
              <a:t>1.8X</a:t>
            </a:r>
            <a:endParaRPr kumimoji="1" lang="zh-CN" altLang="en-US" dirty="0">
              <a:solidFill>
                <a:srgbClr val="FF0000"/>
              </a:solidFill>
            </a:endParaRPr>
          </a:p>
        </p:txBody>
      </p:sp>
      <p:sp>
        <p:nvSpPr>
          <p:cNvPr id="8" name="文本框 7"/>
          <p:cNvSpPr txBox="1"/>
          <p:nvPr/>
        </p:nvSpPr>
        <p:spPr>
          <a:xfrm>
            <a:off x="6396770" y="1305116"/>
            <a:ext cx="907871"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~23ms</a:t>
            </a:r>
            <a:endParaRPr kumimoji="1" lang="zh-CN" altLang="en-US" dirty="0">
              <a:solidFill>
                <a:srgbClr val="FF0000"/>
              </a:solidFill>
            </a:endParaRPr>
          </a:p>
        </p:txBody>
      </p:sp>
    </p:spTree>
    <p:extLst>
      <p:ext uri="{BB962C8B-B14F-4D97-AF65-F5344CB8AC3E}">
        <p14:creationId xmlns:p14="http://schemas.microsoft.com/office/powerpoint/2010/main" val="5351876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smtClean="0">
                <a:solidFill>
                  <a:schemeClr val="tx1"/>
                </a:solidFill>
              </a:rPr>
              <a:t>研究目标和研究意义</a:t>
            </a:r>
            <a:endParaRPr kumimoji="1" lang="zh-CN" altLang="en-US" dirty="0">
              <a:solidFill>
                <a:srgbClr val="FF0000"/>
              </a:solidFill>
            </a:endParaRPr>
          </a:p>
        </p:txBody>
      </p:sp>
      <p:sp>
        <p:nvSpPr>
          <p:cNvPr id="3" name="内容占位符 2"/>
          <p:cNvSpPr>
            <a:spLocks noGrp="1"/>
          </p:cNvSpPr>
          <p:nvPr>
            <p:ph idx="1"/>
          </p:nvPr>
        </p:nvSpPr>
        <p:spPr/>
        <p:txBody>
          <a:bodyPr>
            <a:normAutofit/>
          </a:bodyPr>
          <a:lstStyle/>
          <a:p>
            <a:r>
              <a:rPr kumimoji="1" lang="zh-CN" altLang="en-US" sz="3200" b="1" dirty="0"/>
              <a:t>研究意义</a:t>
            </a:r>
          </a:p>
          <a:p>
            <a:pPr lvl="1"/>
            <a:r>
              <a:rPr kumimoji="1" lang="zh-CN" altLang="en-US" dirty="0"/>
              <a:t>构建基于应用的数据中心传输调度框架，使得应用提供更好的</a:t>
            </a:r>
            <a:r>
              <a:rPr kumimoji="1" lang="zh-CN" altLang="en-US" b="1" dirty="0">
                <a:solidFill>
                  <a:srgbClr val="0432FF"/>
                </a:solidFill>
              </a:rPr>
              <a:t>用户体验</a:t>
            </a:r>
          </a:p>
          <a:p>
            <a:pPr lvl="1"/>
            <a:r>
              <a:rPr kumimoji="1" lang="zh-CN" altLang="en-US" dirty="0"/>
              <a:t>通过对数据中心中数据应用的数据流进行调度和传输优化，可以充分合理的利用信道，提高</a:t>
            </a:r>
            <a:r>
              <a:rPr kumimoji="1" lang="zh-CN" altLang="en-US" b="1" dirty="0">
                <a:solidFill>
                  <a:srgbClr val="0432FF"/>
                </a:solidFill>
              </a:rPr>
              <a:t>资源</a:t>
            </a:r>
            <a:r>
              <a:rPr kumimoji="1" lang="zh-CN" altLang="en-US" b="1" dirty="0" smtClean="0">
                <a:solidFill>
                  <a:srgbClr val="0432FF"/>
                </a:solidFill>
              </a:rPr>
              <a:t>利用率</a:t>
            </a:r>
            <a:endParaRPr kumimoji="1" lang="zh-CN" altLang="en-US" sz="3200" b="1" dirty="0"/>
          </a:p>
          <a:p>
            <a:r>
              <a:rPr kumimoji="1" lang="zh-CN" altLang="en-US" sz="3200" b="1" dirty="0"/>
              <a:t>研究方向</a:t>
            </a:r>
          </a:p>
          <a:p>
            <a:pPr lvl="1"/>
            <a:r>
              <a:rPr kumimoji="1" lang="zh-CN" altLang="en-US" dirty="0" smtClean="0"/>
              <a:t>研究目标</a:t>
            </a:r>
          </a:p>
          <a:p>
            <a:pPr lvl="2"/>
            <a:r>
              <a:rPr kumimoji="1" lang="zh-CN" altLang="en-US" dirty="0" smtClean="0"/>
              <a:t>优化数据中心传输协议，为应用提供更好用户体验</a:t>
            </a:r>
          </a:p>
          <a:p>
            <a:pPr lvl="2"/>
            <a:r>
              <a:rPr kumimoji="1" lang="zh-CN" altLang="en-US" dirty="0" smtClean="0"/>
              <a:t>优化数据中心资源配置，提高资源利用率</a:t>
            </a:r>
          </a:p>
          <a:p>
            <a:pPr lvl="1"/>
            <a:r>
              <a:rPr kumimoji="1" lang="zh-CN" altLang="en-US" dirty="0" smtClean="0"/>
              <a:t>研究路线</a:t>
            </a:r>
          </a:p>
          <a:p>
            <a:pPr lvl="2"/>
            <a:r>
              <a:rPr kumimoji="1" lang="zh-CN" altLang="en-US" dirty="0" smtClean="0"/>
              <a:t>优化传输层协议，应用可以自适应网络拥塞调整带宽</a:t>
            </a:r>
          </a:p>
          <a:p>
            <a:pPr lvl="2"/>
            <a:r>
              <a:rPr kumimoji="1" lang="zh-CN" altLang="en-US" dirty="0" smtClean="0"/>
              <a:t>为数据中心任务分配优先级，更加合理利用网络资源</a:t>
            </a:r>
            <a:endParaRPr kumimoji="1" lang="zh-CN" altLang="en-US" dirty="0"/>
          </a:p>
          <a:p>
            <a:endParaRPr kumimoji="1" lang="zh-CN" altLang="en-US" dirty="0" smtClean="0"/>
          </a:p>
        </p:txBody>
      </p:sp>
    </p:spTree>
    <p:extLst>
      <p:ext uri="{BB962C8B-B14F-4D97-AF65-F5344CB8AC3E}">
        <p14:creationId xmlns:p14="http://schemas.microsoft.com/office/powerpoint/2010/main" val="1939964443"/>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a:solidFill>
                  <a:schemeClr val="tx1"/>
                </a:solidFill>
              </a:rPr>
              <a:t>3</a:t>
            </a:r>
            <a:endParaRPr kumimoji="1" lang="zh-CN" altLang="en-US" b="1" dirty="0">
              <a:solidFill>
                <a:schemeClr val="tx1"/>
              </a:solidFill>
            </a:endParaRPr>
          </a:p>
        </p:txBody>
      </p:sp>
      <p:sp>
        <p:nvSpPr>
          <p:cNvPr id="4" name="文本框 3"/>
          <p:cNvSpPr txBox="1"/>
          <p:nvPr/>
        </p:nvSpPr>
        <p:spPr>
          <a:xfrm>
            <a:off x="1829469" y="2624090"/>
            <a:ext cx="8410432" cy="1015663"/>
          </a:xfrm>
          <a:prstGeom prst="rect">
            <a:avLst/>
          </a:prstGeom>
          <a:noFill/>
        </p:spPr>
        <p:txBody>
          <a:bodyPr wrap="square" rtlCol="0">
            <a:spAutoFit/>
          </a:bodyPr>
          <a:lstStyle/>
          <a:p>
            <a:pPr marL="82153" algn="ctr"/>
            <a:r>
              <a:rPr lang="zh-CN" altLang="en-US" sz="3200" dirty="0"/>
              <a:t>任务级的纠错码文件系统传输优化方案</a:t>
            </a:r>
            <a:endParaRPr lang="en-US" altLang="zh-CN" sz="3200" dirty="0"/>
          </a:p>
          <a:p>
            <a:pPr marL="0" lvl="1" algn="ctr"/>
            <a:r>
              <a:rPr lang="en-US" altLang="zh-CN" sz="2800" b="1" dirty="0">
                <a:solidFill>
                  <a:schemeClr val="accent2">
                    <a:lumMod val="75000"/>
                  </a:schemeClr>
                </a:solidFill>
              </a:rPr>
              <a:t>[IPCCC</a:t>
            </a:r>
            <a:r>
              <a:rPr lang="zh-CN" altLang="en-US" sz="2800" b="1" dirty="0">
                <a:solidFill>
                  <a:schemeClr val="accent2">
                    <a:lumMod val="75000"/>
                  </a:schemeClr>
                </a:solidFill>
              </a:rPr>
              <a:t> </a:t>
            </a:r>
            <a:r>
              <a:rPr lang="en-US" altLang="zh-CN" sz="2800" b="1" dirty="0">
                <a:solidFill>
                  <a:schemeClr val="accent2">
                    <a:lumMod val="75000"/>
                  </a:schemeClr>
                </a:solidFill>
              </a:rPr>
              <a:t>17]</a:t>
            </a:r>
          </a:p>
        </p:txBody>
      </p:sp>
    </p:spTree>
    <p:extLst>
      <p:ext uri="{BB962C8B-B14F-4D97-AF65-F5344CB8AC3E}">
        <p14:creationId xmlns:p14="http://schemas.microsoft.com/office/powerpoint/2010/main" val="1018114053"/>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主要工作</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82153" indent="0">
              <a:buNone/>
            </a:pPr>
            <a:endParaRPr lang="zh-CN" altLang="en-US" sz="2800" dirty="0"/>
          </a:p>
          <a:p>
            <a:pPr marL="539353" indent="-457200">
              <a:buFont typeface="Wingdings" charset="2"/>
              <a:buChar char="n"/>
            </a:pPr>
            <a:r>
              <a:rPr lang="zh-CN" altLang="en-US" sz="2800" dirty="0"/>
              <a:t>数据中心网络应用速率和延迟传输优化模型</a:t>
            </a:r>
            <a:endParaRPr lang="en-US" altLang="zh-CN" sz="2800" dirty="0"/>
          </a:p>
          <a:p>
            <a:pPr marL="539353" indent="-457200">
              <a:buFont typeface="Wingdings" charset="2"/>
              <a:buChar char="n"/>
            </a:pPr>
            <a:r>
              <a:rPr lang="zh-CN" altLang="en-US" sz="2800" dirty="0"/>
              <a:t>带宽自适应的期限敏感流传输优化方案</a:t>
            </a:r>
          </a:p>
          <a:p>
            <a:pPr marL="539353" indent="-457200">
              <a:buFont typeface="Wingdings" charset="2"/>
              <a:buChar char="n"/>
            </a:pPr>
            <a:r>
              <a:rPr lang="zh-CN" altLang="en-US" sz="2800" dirty="0"/>
              <a:t>累计传输时间的混合流传输优化方案</a:t>
            </a:r>
          </a:p>
          <a:p>
            <a:pPr marL="539353" indent="-457200">
              <a:buFont typeface="Wingdings" charset="2"/>
              <a:buChar char="n"/>
            </a:pPr>
            <a:r>
              <a:rPr lang="zh-CN" altLang="en-US" sz="2800" dirty="0"/>
              <a:t>紧急程度已知的任务级别传输优化方案</a:t>
            </a:r>
          </a:p>
          <a:p>
            <a:pPr marL="539353" indent="-457200">
              <a:buFont typeface="Wingdings" charset="2"/>
              <a:buChar char="n"/>
            </a:pPr>
            <a:r>
              <a:rPr lang="zh-CN" altLang="en-US" sz="2800" dirty="0">
                <a:solidFill>
                  <a:srgbClr val="FF0000"/>
                </a:solidFill>
              </a:rPr>
              <a:t>任务级的纠错码文件系统传输优化方案</a:t>
            </a:r>
            <a:endParaRPr lang="en-US" altLang="zh-CN" sz="2800" dirty="0">
              <a:solidFill>
                <a:srgbClr val="FF0000"/>
              </a:solidFill>
            </a:endParaRPr>
          </a:p>
          <a:p>
            <a:pPr marL="539353" indent="-457200">
              <a:buFont typeface="Wingdings" charset="2"/>
              <a:buChar char="n"/>
            </a:pPr>
            <a:r>
              <a:rPr lang="zh-CN" altLang="en-US" sz="2800" dirty="0"/>
              <a:t>数据中心网络应用速率和延迟传输优化系统</a:t>
            </a:r>
            <a:endParaRPr lang="en-US" altLang="zh-CN" sz="2800" dirty="0"/>
          </a:p>
          <a:p>
            <a:endParaRPr kumimoji="1" lang="zh-CN" altLang="en-US" dirty="0"/>
          </a:p>
        </p:txBody>
      </p:sp>
    </p:spTree>
    <p:extLst>
      <p:ext uri="{BB962C8B-B14F-4D97-AF65-F5344CB8AC3E}">
        <p14:creationId xmlns:p14="http://schemas.microsoft.com/office/powerpoint/2010/main" val="90461670"/>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rPr>
              <a:t>纠错码</a:t>
            </a:r>
            <a:r>
              <a:rPr lang="zh-CN" altLang="en-US" b="1" dirty="0">
                <a:solidFill>
                  <a:schemeClr val="tx1"/>
                </a:solidFill>
              </a:rPr>
              <a:t>文件系统传输优化</a:t>
            </a:r>
            <a:r>
              <a:rPr lang="zh-CN" altLang="en-US" b="1" dirty="0" smtClean="0">
                <a:solidFill>
                  <a:schemeClr val="tx1"/>
                </a:solidFill>
              </a:rPr>
              <a:t>方案</a:t>
            </a:r>
            <a:endParaRPr kumimoji="1" lang="zh-CN" altLang="en-US" b="1" dirty="0">
              <a:solidFill>
                <a:schemeClr val="tx1"/>
              </a:solidFill>
            </a:endParaRPr>
          </a:p>
        </p:txBody>
      </p:sp>
      <p:sp>
        <p:nvSpPr>
          <p:cNvPr id="3" name="内容占位符 2"/>
          <p:cNvSpPr>
            <a:spLocks noGrp="1"/>
          </p:cNvSpPr>
          <p:nvPr>
            <p:ph idx="1"/>
          </p:nvPr>
        </p:nvSpPr>
        <p:spPr>
          <a:xfrm>
            <a:off x="2028663" y="1295673"/>
            <a:ext cx="7886700" cy="2726287"/>
          </a:xfrm>
        </p:spPr>
        <p:txBody>
          <a:bodyPr/>
          <a:lstStyle/>
          <a:p>
            <a:r>
              <a:rPr kumimoji="1" lang="zh-CN" altLang="en-US" dirty="0" smtClean="0"/>
              <a:t>社交网络和电子商务是很火热的应用</a:t>
            </a:r>
          </a:p>
          <a:p>
            <a:r>
              <a:rPr kumimoji="1" lang="zh-CN" altLang="en-US" dirty="0" smtClean="0"/>
              <a:t>纠错码存储系统被公司大规模使用</a:t>
            </a:r>
          </a:p>
          <a:p>
            <a:r>
              <a:rPr kumimoji="1" lang="en-US" altLang="zh-CN" dirty="0" smtClean="0"/>
              <a:t>(</a:t>
            </a:r>
            <a:r>
              <a:rPr kumimoji="1" lang="en-US" altLang="zh-CN" dirty="0" err="1" smtClean="0"/>
              <a:t>n,k</a:t>
            </a:r>
            <a:r>
              <a:rPr kumimoji="1" lang="en-US" altLang="zh-CN" dirty="0" smtClean="0"/>
              <a:t>)</a:t>
            </a:r>
            <a:r>
              <a:rPr kumimoji="1" lang="zh-CN" altLang="en-US" dirty="0" smtClean="0"/>
              <a:t> </a:t>
            </a:r>
            <a:r>
              <a:rPr lang="en-US" altLang="zh-CN" dirty="0" smtClean="0"/>
              <a:t>MDS</a:t>
            </a:r>
            <a:r>
              <a:rPr lang="zh-CN" altLang="en-US" dirty="0" smtClean="0"/>
              <a:t>就错码用来对文件进行编码，文件被分成</a:t>
            </a:r>
            <a:r>
              <a:rPr lang="en-US" altLang="zh-CN" dirty="0" smtClean="0"/>
              <a:t>n</a:t>
            </a:r>
            <a:r>
              <a:rPr lang="zh-CN" altLang="en-US" dirty="0" smtClean="0"/>
              <a:t>个块，存储在不同的机器上，任何的</a:t>
            </a:r>
            <a:r>
              <a:rPr lang="en-US" altLang="zh-CN" dirty="0" smtClean="0"/>
              <a:t>k</a:t>
            </a:r>
            <a:r>
              <a:rPr lang="zh-CN" altLang="en-US" dirty="0" smtClean="0"/>
              <a:t>个模块都能用来恢复这个文件</a:t>
            </a:r>
            <a:endParaRPr lang="en-US" altLang="zh-CN" dirty="0"/>
          </a:p>
          <a:p>
            <a:endParaRPr lang="en-US" altLang="zh-CN" dirty="0"/>
          </a:p>
        </p:txBody>
      </p:sp>
      <p:pic>
        <p:nvPicPr>
          <p:cNvPr id="4" name="图片 3"/>
          <p:cNvPicPr>
            <a:picLocks noChangeAspect="1"/>
          </p:cNvPicPr>
          <p:nvPr/>
        </p:nvPicPr>
        <p:blipFill>
          <a:blip r:embed="rId3"/>
          <a:stretch>
            <a:fillRect/>
          </a:stretch>
        </p:blipFill>
        <p:spPr>
          <a:xfrm>
            <a:off x="1524000" y="3891871"/>
            <a:ext cx="3934540" cy="2619214"/>
          </a:xfrm>
          <a:prstGeom prst="rect">
            <a:avLst/>
          </a:prstGeom>
        </p:spPr>
      </p:pic>
      <p:sp>
        <p:nvSpPr>
          <p:cNvPr id="5" name="文本框 4"/>
          <p:cNvSpPr txBox="1"/>
          <p:nvPr/>
        </p:nvSpPr>
        <p:spPr>
          <a:xfrm>
            <a:off x="5234092" y="4202761"/>
            <a:ext cx="4841261" cy="2308324"/>
          </a:xfrm>
          <a:prstGeom prst="rect">
            <a:avLst/>
          </a:prstGeom>
          <a:noFill/>
        </p:spPr>
        <p:txBody>
          <a:bodyPr wrap="square" rtlCol="0">
            <a:spAutoFit/>
          </a:bodyPr>
          <a:lstStyle/>
          <a:p>
            <a:r>
              <a:rPr kumimoji="1" lang="zh-CN" altLang="en-US" sz="2400" b="1" dirty="0"/>
              <a:t>（</a:t>
            </a:r>
            <a:r>
              <a:rPr kumimoji="1" lang="en-US" altLang="zh-CN" sz="2400" b="1" dirty="0"/>
              <a:t>1</a:t>
            </a:r>
            <a:r>
              <a:rPr kumimoji="1" lang="zh-CN" altLang="en-US" sz="2400" b="1" dirty="0"/>
              <a:t>）数据块存储在不同的机器上，客户端收到用户的请求后选择适当的</a:t>
            </a:r>
            <a:r>
              <a:rPr kumimoji="1" lang="en-US" altLang="zh-CN" sz="2400" b="1" dirty="0"/>
              <a:t>server</a:t>
            </a:r>
            <a:endParaRPr kumimoji="1" lang="zh-CN" altLang="en-US" sz="2400" b="1" dirty="0"/>
          </a:p>
          <a:p>
            <a:r>
              <a:rPr kumimoji="1" lang="zh-CN" altLang="en-US" sz="2400" b="1" dirty="0"/>
              <a:t>（</a:t>
            </a:r>
            <a:r>
              <a:rPr kumimoji="1" lang="en-US" altLang="zh-CN" sz="2400" b="1" dirty="0"/>
              <a:t>2</a:t>
            </a:r>
            <a:r>
              <a:rPr kumimoji="1" lang="zh-CN" altLang="en-US" sz="2400" b="1" dirty="0"/>
              <a:t>）所有的数据块到达客户端以后才能对数据进行重新组合，得到用户需要的文件</a:t>
            </a:r>
          </a:p>
        </p:txBody>
      </p:sp>
    </p:spTree>
    <p:extLst>
      <p:ext uri="{BB962C8B-B14F-4D97-AF65-F5344CB8AC3E}">
        <p14:creationId xmlns:p14="http://schemas.microsoft.com/office/powerpoint/2010/main" val="22706863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heckerboard(across)">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3200" b="1" dirty="0"/>
              <a:t>两个过程对延迟的影响很大</a:t>
            </a:r>
            <a:r>
              <a:rPr kumimoji="1" lang="en-US" altLang="zh-CN" sz="3200" b="1" dirty="0"/>
              <a:t>:</a:t>
            </a:r>
            <a:endParaRPr kumimoji="1" lang="zh-CN" altLang="en-US" sz="3200" b="1" dirty="0"/>
          </a:p>
          <a:p>
            <a:r>
              <a:rPr kumimoji="1" lang="zh-CN" altLang="en-US" dirty="0" smtClean="0"/>
              <a:t>低效率的节点选择，使的数据块在节点处传输冲突</a:t>
            </a:r>
            <a:r>
              <a:rPr kumimoji="1" lang="en-US" altLang="zh-CN" dirty="0" smtClean="0"/>
              <a:t>.</a:t>
            </a:r>
            <a:endParaRPr kumimoji="1" lang="zh-CN" altLang="en-US" dirty="0" smtClean="0"/>
          </a:p>
          <a:p>
            <a:pPr lvl="1"/>
            <a:r>
              <a:rPr lang="zh-CN" altLang="en-US" dirty="0" smtClean="0"/>
              <a:t>随机选取的节点，容易使的数据在</a:t>
            </a:r>
            <a:r>
              <a:rPr lang="en-US" altLang="zh-CN" dirty="0" smtClean="0"/>
              <a:t>server</a:t>
            </a:r>
            <a:r>
              <a:rPr lang="zh-CN" altLang="en-US" dirty="0" smtClean="0"/>
              <a:t>上发生冲突，造成</a:t>
            </a:r>
            <a:r>
              <a:rPr lang="en-US" altLang="zh-CN" dirty="0" smtClean="0"/>
              <a:t>server</a:t>
            </a:r>
            <a:r>
              <a:rPr lang="zh-CN" altLang="en-US" dirty="0" smtClean="0"/>
              <a:t>的负载过重</a:t>
            </a:r>
          </a:p>
          <a:p>
            <a:r>
              <a:rPr lang="zh-CN" altLang="en-US" dirty="0" smtClean="0"/>
              <a:t>对于分布式的传输，</a:t>
            </a:r>
            <a:r>
              <a:rPr lang="en-US" altLang="zh-CN" dirty="0" smtClean="0"/>
              <a:t>TCP</a:t>
            </a:r>
            <a:r>
              <a:rPr lang="zh-CN" altLang="en-US" dirty="0" smtClean="0"/>
              <a:t>并不是一个好的选择</a:t>
            </a:r>
            <a:r>
              <a:rPr lang="en-US" altLang="zh-CN" dirty="0" smtClean="0"/>
              <a:t>.</a:t>
            </a:r>
            <a:endParaRPr lang="zh-CN" altLang="en-US" dirty="0" smtClean="0"/>
          </a:p>
          <a:p>
            <a:pPr lvl="1"/>
            <a:r>
              <a:rPr lang="zh-CN" altLang="en-US" dirty="0" smtClean="0"/>
              <a:t>对于分布式的文件传输，当且仅当最后的数据块传输结束时，文件组装才能开始</a:t>
            </a:r>
            <a:r>
              <a:rPr lang="en-US" altLang="zh-CN" dirty="0" smtClean="0"/>
              <a:t>.</a:t>
            </a:r>
            <a:endParaRPr lang="zh-CN" altLang="en-US" dirty="0" smtClean="0"/>
          </a:p>
          <a:p>
            <a:pPr marL="0" indent="0">
              <a:buNone/>
            </a:pPr>
            <a:r>
              <a:rPr lang="zh-CN" altLang="en-US" b="1" dirty="0" smtClean="0">
                <a:solidFill>
                  <a:srgbClr val="FF0000"/>
                </a:solidFill>
              </a:rPr>
              <a:t>优化目标：最小化平均文件访问时间</a:t>
            </a:r>
            <a:r>
              <a:rPr lang="en-US" altLang="zh-CN" b="1" dirty="0" smtClean="0">
                <a:solidFill>
                  <a:srgbClr val="FF0000"/>
                </a:solidFill>
              </a:rPr>
              <a:t> (FAT).</a:t>
            </a:r>
            <a:endParaRPr lang="zh-CN" altLang="en-US" b="1" dirty="0" smtClean="0">
              <a:solidFill>
                <a:srgbClr val="FF0000"/>
              </a:solidFill>
            </a:endParaRPr>
          </a:p>
          <a:p>
            <a:pPr marL="0" indent="0">
              <a:buNone/>
            </a:pPr>
            <a:r>
              <a:rPr lang="zh-CN" altLang="en-US" b="1" dirty="0"/>
              <a:t>优化方法：把文件选取和数据传输结合</a:t>
            </a:r>
            <a:r>
              <a:rPr lang="zh-CN" altLang="en-US" b="1" dirty="0" smtClean="0"/>
              <a:t>起来一起优化</a:t>
            </a:r>
            <a:endParaRPr lang="en-US" altLang="zh-CN" sz="3200" dirty="0"/>
          </a:p>
          <a:p>
            <a:pPr lvl="1"/>
            <a:endParaRPr lang="zh-CN" altLang="en-US" dirty="0" smtClean="0"/>
          </a:p>
          <a:p>
            <a:endParaRPr lang="en-US" altLang="zh-CN" dirty="0" smtClean="0"/>
          </a:p>
          <a:p>
            <a:endParaRPr kumimoji="1" lang="zh-CN" altLang="en-US" dirty="0"/>
          </a:p>
        </p:txBody>
      </p:sp>
    </p:spTree>
    <p:extLst>
      <p:ext uri="{BB962C8B-B14F-4D97-AF65-F5344CB8AC3E}">
        <p14:creationId xmlns:p14="http://schemas.microsoft.com/office/powerpoint/2010/main" val="76020776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3" name="内容占位符 2"/>
          <p:cNvSpPr>
            <a:spLocks noGrp="1"/>
          </p:cNvSpPr>
          <p:nvPr>
            <p:ph idx="1"/>
          </p:nvPr>
        </p:nvSpPr>
        <p:spPr>
          <a:xfrm>
            <a:off x="5671070" y="1756035"/>
            <a:ext cx="4808020" cy="1165841"/>
          </a:xfrm>
        </p:spPr>
        <p:txBody>
          <a:bodyPr>
            <a:noAutofit/>
          </a:bodyPr>
          <a:lstStyle/>
          <a:p>
            <a:r>
              <a:rPr kumimoji="1" lang="en-US" altLang="zh-CN" sz="1600" dirty="0"/>
              <a:t>R</a:t>
            </a:r>
            <a:r>
              <a:rPr kumimoji="1" lang="en-US" altLang="zh-CN" sz="1600" baseline="-25000" dirty="0"/>
              <a:t>A</a:t>
            </a:r>
            <a:r>
              <a:rPr kumimoji="1" lang="zh-CN" altLang="en-US" sz="1600" baseline="-25000" dirty="0"/>
              <a:t> </a:t>
            </a:r>
            <a:r>
              <a:rPr kumimoji="1" lang="zh-CN" altLang="en-US" sz="1600" dirty="0"/>
              <a:t>和</a:t>
            </a:r>
            <a:r>
              <a:rPr kumimoji="1" lang="en-US" altLang="zh-CN" sz="1600" dirty="0"/>
              <a:t>R</a:t>
            </a:r>
            <a:r>
              <a:rPr kumimoji="1" lang="en-US" altLang="zh-CN" sz="1600" baseline="-25000" dirty="0"/>
              <a:t>B</a:t>
            </a:r>
            <a:r>
              <a:rPr kumimoji="1" lang="zh-CN" altLang="en-US" sz="1600" dirty="0"/>
              <a:t> 在</a:t>
            </a:r>
            <a:r>
              <a:rPr kumimoji="1" lang="en-US" altLang="zh-CN" sz="1600" dirty="0"/>
              <a:t>t</a:t>
            </a:r>
            <a:r>
              <a:rPr kumimoji="1" lang="zh-CN" altLang="en-US" sz="1600" dirty="0"/>
              <a:t> </a:t>
            </a:r>
            <a:r>
              <a:rPr kumimoji="1" lang="en-US" altLang="zh-CN" sz="1600" dirty="0"/>
              <a:t>=</a:t>
            </a:r>
            <a:r>
              <a:rPr kumimoji="1" lang="zh-CN" altLang="en-US" sz="1600" dirty="0"/>
              <a:t> </a:t>
            </a:r>
            <a:r>
              <a:rPr kumimoji="1" lang="en-US" altLang="zh-CN" sz="1600" dirty="0"/>
              <a:t>0</a:t>
            </a:r>
            <a:r>
              <a:rPr kumimoji="1" lang="zh-CN" altLang="en-US" sz="1600" dirty="0"/>
              <a:t>到达。如果 </a:t>
            </a:r>
            <a:r>
              <a:rPr kumimoji="1" lang="en-US" altLang="zh-CN" sz="1600" dirty="0"/>
              <a:t>A</a:t>
            </a:r>
            <a:r>
              <a:rPr kumimoji="1" lang="zh-CN" altLang="en-US" sz="1600" dirty="0"/>
              <a:t> 选择 </a:t>
            </a:r>
            <a:r>
              <a:rPr kumimoji="1" lang="en-US" altLang="zh-CN" sz="1600" dirty="0"/>
              <a:t>(S1,S2)</a:t>
            </a:r>
            <a:r>
              <a:rPr kumimoji="1" lang="zh-CN" altLang="en-US" sz="1600" dirty="0"/>
              <a:t> 并且</a:t>
            </a:r>
            <a:r>
              <a:rPr kumimoji="1" lang="en-US" altLang="zh-CN" sz="1600" dirty="0"/>
              <a:t>B</a:t>
            </a:r>
            <a:r>
              <a:rPr kumimoji="1" lang="zh-CN" altLang="en-US" sz="1600" dirty="0"/>
              <a:t> 选择 </a:t>
            </a:r>
            <a:r>
              <a:rPr kumimoji="1" lang="en-US" altLang="zh-CN" sz="1600" dirty="0"/>
              <a:t>(S3,S4),</a:t>
            </a:r>
            <a:r>
              <a:rPr kumimoji="1" lang="zh-CN" altLang="en-US" sz="1600" dirty="0"/>
              <a:t> 那么</a:t>
            </a:r>
            <a:r>
              <a:rPr kumimoji="1" lang="en-US" altLang="zh-CN" sz="1600" dirty="0"/>
              <a:t>AFAT</a:t>
            </a:r>
            <a:r>
              <a:rPr kumimoji="1" lang="zh-CN" altLang="en-US" sz="1600" dirty="0"/>
              <a:t>是</a:t>
            </a:r>
            <a:r>
              <a:rPr kumimoji="1" lang="en-US" altLang="zh-CN" sz="1600" dirty="0"/>
              <a:t>1.</a:t>
            </a:r>
            <a:endParaRPr kumimoji="1" lang="zh-CN" altLang="en-US" sz="1600" dirty="0"/>
          </a:p>
          <a:p>
            <a:r>
              <a:rPr kumimoji="1" lang="zh-CN" altLang="en-US" sz="1600" dirty="0"/>
              <a:t>两个请求在</a:t>
            </a:r>
            <a:r>
              <a:rPr kumimoji="1" lang="en-US" altLang="zh-CN" sz="1600" dirty="0"/>
              <a:t>t</a:t>
            </a:r>
            <a:r>
              <a:rPr kumimoji="1" lang="zh-CN" altLang="en-US" sz="1600" dirty="0"/>
              <a:t> </a:t>
            </a:r>
            <a:r>
              <a:rPr kumimoji="1" lang="en-US" altLang="zh-CN" sz="1600" dirty="0"/>
              <a:t>=</a:t>
            </a:r>
            <a:r>
              <a:rPr kumimoji="1" lang="zh-CN" altLang="en-US" sz="1600" dirty="0"/>
              <a:t> </a:t>
            </a:r>
            <a:r>
              <a:rPr kumimoji="1" lang="en-US" altLang="zh-CN" sz="1600" dirty="0"/>
              <a:t>0</a:t>
            </a:r>
            <a:r>
              <a:rPr kumimoji="1" lang="zh-CN" altLang="en-US" sz="1600" dirty="0"/>
              <a:t>到达</a:t>
            </a:r>
            <a:r>
              <a:rPr kumimoji="1" lang="en-US" altLang="zh-CN" sz="1600" dirty="0"/>
              <a:t> .</a:t>
            </a:r>
            <a:r>
              <a:rPr kumimoji="1" lang="zh-CN" altLang="en-US" sz="1600" dirty="0"/>
              <a:t>如果</a:t>
            </a:r>
            <a:r>
              <a:rPr kumimoji="1" lang="en-US" altLang="zh-CN" sz="1600" dirty="0"/>
              <a:t>A</a:t>
            </a:r>
            <a:r>
              <a:rPr kumimoji="1" lang="zh-CN" altLang="en-US" sz="1600" dirty="0"/>
              <a:t> 选择</a:t>
            </a:r>
            <a:r>
              <a:rPr kumimoji="1" lang="en-US" altLang="zh-CN" sz="1600" dirty="0"/>
              <a:t>(S2,S3)</a:t>
            </a:r>
            <a:r>
              <a:rPr kumimoji="1" lang="zh-CN" altLang="en-US" sz="1600" dirty="0"/>
              <a:t> 并且</a:t>
            </a:r>
            <a:r>
              <a:rPr kumimoji="1" lang="en-US" altLang="zh-CN" sz="1600" dirty="0"/>
              <a:t>B</a:t>
            </a:r>
            <a:r>
              <a:rPr kumimoji="1" lang="zh-CN" altLang="en-US" sz="1600" dirty="0"/>
              <a:t>选择 </a:t>
            </a:r>
            <a:r>
              <a:rPr kumimoji="1" lang="en-US" altLang="zh-CN" sz="1600" dirty="0"/>
              <a:t>(S3,S4),</a:t>
            </a:r>
            <a:r>
              <a:rPr kumimoji="1" lang="zh-CN" altLang="en-US" sz="1600" dirty="0"/>
              <a:t> 那么</a:t>
            </a:r>
            <a:r>
              <a:rPr kumimoji="1" lang="en-US" altLang="zh-CN" sz="1600" dirty="0"/>
              <a:t>AFAT</a:t>
            </a:r>
            <a:r>
              <a:rPr kumimoji="1" lang="zh-CN" altLang="en-US" sz="1600" dirty="0"/>
              <a:t>是 </a:t>
            </a:r>
            <a:r>
              <a:rPr kumimoji="1" lang="en-US" altLang="zh-CN" sz="1600" dirty="0"/>
              <a:t>2.</a:t>
            </a:r>
            <a:endParaRPr kumimoji="1" lang="zh-CN" altLang="en-US" sz="1600" dirty="0"/>
          </a:p>
          <a:p>
            <a:endParaRPr kumimoji="1" lang="zh-CN" altLang="en-US" sz="1600" dirty="0"/>
          </a:p>
          <a:p>
            <a:r>
              <a:rPr kumimoji="1" lang="en-US" altLang="zh-CN" sz="1600" dirty="0"/>
              <a:t>R</a:t>
            </a:r>
            <a:r>
              <a:rPr kumimoji="1" lang="en-US" altLang="zh-CN" sz="1600" baseline="-25000" dirty="0"/>
              <a:t>A1</a:t>
            </a:r>
            <a:r>
              <a:rPr kumimoji="1" lang="zh-CN" altLang="en-US" sz="1600" dirty="0"/>
              <a:t> 在</a:t>
            </a:r>
            <a:r>
              <a:rPr kumimoji="1" lang="en-US" altLang="zh-CN" sz="1600" dirty="0"/>
              <a:t>t=0</a:t>
            </a:r>
            <a:r>
              <a:rPr kumimoji="1" lang="zh-CN" altLang="en-US" sz="1600" dirty="0"/>
              <a:t>到达</a:t>
            </a:r>
            <a:r>
              <a:rPr kumimoji="1" lang="en-US" altLang="zh-CN" sz="1600" dirty="0"/>
              <a:t>,R</a:t>
            </a:r>
            <a:r>
              <a:rPr kumimoji="1" lang="en-US" altLang="zh-CN" sz="1600" baseline="-25000" dirty="0"/>
              <a:t>A2</a:t>
            </a:r>
            <a:r>
              <a:rPr kumimoji="1" lang="zh-CN" altLang="en-US" sz="1600" dirty="0"/>
              <a:t>在</a:t>
            </a:r>
            <a:r>
              <a:rPr kumimoji="1" lang="en-US" altLang="zh-CN" sz="1600" dirty="0"/>
              <a:t>t=0.1</a:t>
            </a:r>
            <a:r>
              <a:rPr kumimoji="1" lang="zh-CN" altLang="en-US" sz="1600" dirty="0"/>
              <a:t>到达</a:t>
            </a:r>
            <a:r>
              <a:rPr kumimoji="1" lang="en-US" altLang="zh-CN" sz="1600" dirty="0"/>
              <a:t>.</a:t>
            </a:r>
            <a:r>
              <a:rPr kumimoji="1" lang="zh-CN" altLang="en-US" sz="1600" dirty="0"/>
              <a:t> </a:t>
            </a:r>
            <a:r>
              <a:rPr kumimoji="1" lang="en-US" altLang="zh-CN" sz="1600" dirty="0"/>
              <a:t>R</a:t>
            </a:r>
            <a:r>
              <a:rPr kumimoji="1" lang="en-US" altLang="zh-CN" sz="1600" baseline="-25000" dirty="0"/>
              <a:t>A1</a:t>
            </a:r>
            <a:r>
              <a:rPr kumimoji="1" lang="zh-CN" altLang="en-US" sz="1600" dirty="0"/>
              <a:t> 选择</a:t>
            </a:r>
            <a:r>
              <a:rPr kumimoji="1" lang="en-US" altLang="zh-CN" sz="1600" dirty="0"/>
              <a:t>(S1,S2),</a:t>
            </a:r>
            <a:r>
              <a:rPr kumimoji="1" lang="zh-CN" altLang="en-US" sz="1600" dirty="0"/>
              <a:t> </a:t>
            </a:r>
            <a:r>
              <a:rPr kumimoji="1" lang="en-US" altLang="zh-CN" sz="1600" dirty="0"/>
              <a:t>R</a:t>
            </a:r>
            <a:r>
              <a:rPr kumimoji="1" lang="en-US" altLang="zh-CN" sz="1600" baseline="-25000" dirty="0"/>
              <a:t>A2</a:t>
            </a:r>
            <a:r>
              <a:rPr kumimoji="1" lang="zh-CN" altLang="en-US" sz="1600" dirty="0"/>
              <a:t>  选择</a:t>
            </a:r>
            <a:r>
              <a:rPr kumimoji="1" lang="en-US" altLang="zh-CN" sz="1600" dirty="0"/>
              <a:t>(S2,S3).</a:t>
            </a:r>
            <a:r>
              <a:rPr kumimoji="1" lang="zh-CN" altLang="en-US" sz="1600" dirty="0"/>
              <a:t>如果使用随机选取源的方法，对于 </a:t>
            </a:r>
            <a:r>
              <a:rPr kumimoji="1" lang="en-US" altLang="zh-CN" sz="1600" dirty="0"/>
              <a:t>TCP,</a:t>
            </a:r>
            <a:r>
              <a:rPr kumimoji="1" lang="zh-CN" altLang="en-US" sz="1600" dirty="0"/>
              <a:t> </a:t>
            </a:r>
            <a:r>
              <a:rPr kumimoji="1" lang="en-US" altLang="zh-CN" sz="1600" dirty="0"/>
              <a:t>FAT1=1.9.</a:t>
            </a:r>
            <a:r>
              <a:rPr kumimoji="1" lang="zh-CN" altLang="en-US" sz="1600" dirty="0"/>
              <a:t> </a:t>
            </a:r>
            <a:r>
              <a:rPr kumimoji="1" lang="en-US" altLang="zh-CN" sz="1600" dirty="0"/>
              <a:t>FAT2=2</a:t>
            </a:r>
            <a:r>
              <a:rPr kumimoji="1" lang="zh-CN" altLang="en-US" sz="1600" dirty="0"/>
              <a:t>， </a:t>
            </a:r>
            <a:r>
              <a:rPr kumimoji="1" lang="en-US" altLang="zh-CN" sz="1600" dirty="0"/>
              <a:t>AFAT=1.95.</a:t>
            </a:r>
            <a:endParaRPr kumimoji="1" lang="zh-CN" altLang="en-US" sz="1600" dirty="0"/>
          </a:p>
          <a:p>
            <a:r>
              <a:rPr kumimoji="1" lang="en-US" altLang="zh-CN" sz="1600" dirty="0"/>
              <a:t>R</a:t>
            </a:r>
            <a:r>
              <a:rPr kumimoji="1" lang="en-US" altLang="zh-CN" sz="1600" baseline="-25000" dirty="0"/>
              <a:t>A1</a:t>
            </a:r>
            <a:r>
              <a:rPr kumimoji="1" lang="zh-CN" altLang="en-US" sz="1600" dirty="0"/>
              <a:t> 在</a:t>
            </a:r>
            <a:r>
              <a:rPr kumimoji="1" lang="en-US" altLang="zh-CN" sz="1600" dirty="0"/>
              <a:t>t=0</a:t>
            </a:r>
            <a:r>
              <a:rPr kumimoji="1" lang="zh-CN" altLang="en-US" sz="1600" dirty="0"/>
              <a:t>到达</a:t>
            </a:r>
            <a:r>
              <a:rPr kumimoji="1" lang="en-US" altLang="zh-CN" sz="1600" dirty="0"/>
              <a:t>,R</a:t>
            </a:r>
            <a:r>
              <a:rPr kumimoji="1" lang="en-US" altLang="zh-CN" sz="1600" baseline="-25000" dirty="0"/>
              <a:t>A2</a:t>
            </a:r>
            <a:r>
              <a:rPr kumimoji="1" lang="zh-CN" altLang="en-US" sz="1600" dirty="0"/>
              <a:t> 在</a:t>
            </a:r>
            <a:r>
              <a:rPr kumimoji="1" lang="en-US" altLang="zh-CN" sz="1600" dirty="0"/>
              <a:t>t=0.1</a:t>
            </a:r>
            <a:r>
              <a:rPr kumimoji="1" lang="zh-CN" altLang="en-US" sz="1600" dirty="0"/>
              <a:t>到达</a:t>
            </a:r>
            <a:r>
              <a:rPr kumimoji="1" lang="en-US" altLang="zh-CN" sz="1600" dirty="0"/>
              <a:t>.</a:t>
            </a:r>
            <a:r>
              <a:rPr kumimoji="1" lang="zh-CN" altLang="en-US" sz="1600" dirty="0"/>
              <a:t> </a:t>
            </a:r>
            <a:r>
              <a:rPr kumimoji="1" lang="en-US" altLang="zh-CN" sz="1600" dirty="0"/>
              <a:t>R</a:t>
            </a:r>
            <a:r>
              <a:rPr kumimoji="1" lang="en-US" altLang="zh-CN" sz="1600" baseline="-25000" dirty="0"/>
              <a:t>A1</a:t>
            </a:r>
            <a:r>
              <a:rPr kumimoji="1" lang="zh-CN" altLang="en-US" sz="1600" dirty="0"/>
              <a:t> 选择 </a:t>
            </a:r>
            <a:r>
              <a:rPr kumimoji="1" lang="en-US" altLang="zh-CN" sz="1600" dirty="0"/>
              <a:t>(S1,S2),</a:t>
            </a:r>
            <a:r>
              <a:rPr kumimoji="1" lang="zh-CN" altLang="en-US" sz="1600" dirty="0"/>
              <a:t> </a:t>
            </a:r>
            <a:r>
              <a:rPr kumimoji="1" lang="en-US" altLang="zh-CN" sz="1600" dirty="0"/>
              <a:t>R</a:t>
            </a:r>
            <a:r>
              <a:rPr kumimoji="1" lang="en-US" altLang="zh-CN" sz="1600" baseline="-25000" dirty="0"/>
              <a:t>A2</a:t>
            </a:r>
            <a:r>
              <a:rPr kumimoji="1" lang="zh-CN" altLang="en-US" sz="1600" dirty="0"/>
              <a:t>选择 </a:t>
            </a:r>
            <a:r>
              <a:rPr kumimoji="1" lang="en-US" altLang="zh-CN" sz="1600" dirty="0"/>
              <a:t>(S2,S3).</a:t>
            </a:r>
            <a:r>
              <a:rPr kumimoji="1" lang="zh-CN" altLang="en-US" sz="1600" dirty="0"/>
              <a:t> 如果使用随机选取的方法。如果</a:t>
            </a:r>
            <a:r>
              <a:rPr kumimoji="1" lang="en-US" altLang="zh-CN" sz="1600" dirty="0"/>
              <a:t>A1</a:t>
            </a:r>
            <a:r>
              <a:rPr kumimoji="1" lang="zh-CN" altLang="en-US" sz="1600" dirty="0"/>
              <a:t> 有更高的优先级</a:t>
            </a:r>
            <a:r>
              <a:rPr kumimoji="1" lang="en-US" altLang="zh-CN" sz="1600" dirty="0"/>
              <a:t>,</a:t>
            </a:r>
            <a:r>
              <a:rPr kumimoji="1" lang="zh-CN" altLang="en-US" sz="1600" dirty="0"/>
              <a:t> </a:t>
            </a:r>
            <a:r>
              <a:rPr kumimoji="1" lang="en-US" altLang="zh-CN" sz="1600" dirty="0"/>
              <a:t>FAT1</a:t>
            </a:r>
            <a:r>
              <a:rPr kumimoji="1" lang="zh-CN" altLang="en-US" sz="1600" dirty="0"/>
              <a:t> </a:t>
            </a:r>
            <a:r>
              <a:rPr kumimoji="1" lang="en-US" altLang="zh-CN" sz="1600" dirty="0"/>
              <a:t>=</a:t>
            </a:r>
            <a:r>
              <a:rPr kumimoji="1" lang="zh-CN" altLang="en-US" sz="1600" dirty="0"/>
              <a:t> </a:t>
            </a:r>
            <a:r>
              <a:rPr kumimoji="1" lang="en-US" altLang="zh-CN" sz="1600" dirty="0"/>
              <a:t>1,</a:t>
            </a:r>
            <a:r>
              <a:rPr kumimoji="1" lang="zh-CN" altLang="en-US" sz="1600" dirty="0"/>
              <a:t> </a:t>
            </a:r>
            <a:r>
              <a:rPr kumimoji="1" lang="en-US" altLang="zh-CN" sz="1600" dirty="0"/>
              <a:t>FAT2</a:t>
            </a:r>
            <a:r>
              <a:rPr kumimoji="1" lang="zh-CN" altLang="en-US" sz="1600" dirty="0"/>
              <a:t> </a:t>
            </a:r>
            <a:r>
              <a:rPr kumimoji="1" lang="en-US" altLang="zh-CN" sz="1600" dirty="0"/>
              <a:t>=</a:t>
            </a:r>
            <a:r>
              <a:rPr kumimoji="1" lang="zh-CN" altLang="en-US" sz="1600" dirty="0"/>
              <a:t> </a:t>
            </a:r>
            <a:r>
              <a:rPr kumimoji="1" lang="en-US" altLang="zh-CN" sz="1600" dirty="0"/>
              <a:t>2,</a:t>
            </a:r>
            <a:r>
              <a:rPr kumimoji="1" lang="zh-CN" altLang="en-US" sz="1600" dirty="0"/>
              <a:t> </a:t>
            </a:r>
            <a:r>
              <a:rPr kumimoji="1" lang="en-US" altLang="zh-CN" sz="1600" dirty="0"/>
              <a:t>AFAT</a:t>
            </a:r>
            <a:r>
              <a:rPr kumimoji="1" lang="zh-CN" altLang="en-US" sz="1600" dirty="0"/>
              <a:t> </a:t>
            </a:r>
            <a:r>
              <a:rPr kumimoji="1" lang="en-US" altLang="zh-CN" sz="1600" dirty="0"/>
              <a:t>=</a:t>
            </a:r>
            <a:r>
              <a:rPr kumimoji="1" lang="zh-CN" altLang="en-US" sz="1600" dirty="0"/>
              <a:t> </a:t>
            </a:r>
            <a:r>
              <a:rPr kumimoji="1" lang="en-US" altLang="zh-CN" sz="1600" dirty="0"/>
              <a:t>(1+2)/2=1.5.</a:t>
            </a:r>
            <a:endParaRPr kumimoji="1" lang="zh-CN" altLang="en-US" sz="1600" dirty="0"/>
          </a:p>
        </p:txBody>
      </p:sp>
      <p:pic>
        <p:nvPicPr>
          <p:cNvPr id="5" name="图片 4"/>
          <p:cNvPicPr>
            <a:picLocks noChangeAspect="1"/>
          </p:cNvPicPr>
          <p:nvPr/>
        </p:nvPicPr>
        <p:blipFill>
          <a:blip r:embed="rId3"/>
          <a:stretch>
            <a:fillRect/>
          </a:stretch>
        </p:blipFill>
        <p:spPr>
          <a:xfrm>
            <a:off x="1829470" y="1484928"/>
            <a:ext cx="3248025" cy="2085975"/>
          </a:xfrm>
          <a:prstGeom prst="rect">
            <a:avLst/>
          </a:prstGeom>
        </p:spPr>
      </p:pic>
      <p:sp>
        <p:nvSpPr>
          <p:cNvPr id="6" name="矩形 5"/>
          <p:cNvSpPr/>
          <p:nvPr/>
        </p:nvSpPr>
        <p:spPr>
          <a:xfrm>
            <a:off x="1937400" y="3570903"/>
            <a:ext cx="3733670" cy="1546577"/>
          </a:xfrm>
          <a:prstGeom prst="rect">
            <a:avLst/>
          </a:prstGeom>
        </p:spPr>
        <p:txBody>
          <a:bodyPr wrap="square">
            <a:spAutoFit/>
          </a:bodyPr>
          <a:lstStyle/>
          <a:p>
            <a:r>
              <a:rPr kumimoji="1" lang="zh-CN" altLang="en-US" sz="1350" dirty="0"/>
              <a:t>文件</a:t>
            </a:r>
            <a:r>
              <a:rPr kumimoji="1" lang="en-US" altLang="zh-CN" sz="1350" dirty="0"/>
              <a:t>A</a:t>
            </a:r>
            <a:r>
              <a:rPr kumimoji="1" lang="zh-CN" altLang="en-US" sz="1350" dirty="0"/>
              <a:t>的数据块存储在机器，</a:t>
            </a:r>
            <a:r>
              <a:rPr kumimoji="1" lang="en-US" altLang="zh-CN" sz="1350" dirty="0"/>
              <a:t>S1,S2,S3</a:t>
            </a:r>
            <a:r>
              <a:rPr kumimoji="1" lang="zh-CN" altLang="en-US" sz="1350" dirty="0"/>
              <a:t>上 文件</a:t>
            </a:r>
            <a:r>
              <a:rPr kumimoji="1" lang="en-US" altLang="zh-CN" sz="1350" dirty="0"/>
              <a:t>B</a:t>
            </a:r>
            <a:r>
              <a:rPr kumimoji="1" lang="zh-CN" altLang="en-US" sz="1350" dirty="0"/>
              <a:t>的数据块存储在机器，</a:t>
            </a:r>
            <a:r>
              <a:rPr kumimoji="1" lang="en-US" altLang="zh-CN" sz="1350" dirty="0"/>
              <a:t>S2,S3,S4</a:t>
            </a:r>
            <a:r>
              <a:rPr kumimoji="1" lang="zh-CN" altLang="en-US" sz="1350" dirty="0"/>
              <a:t>上  链路的转发能力为</a:t>
            </a:r>
            <a:r>
              <a:rPr kumimoji="1" lang="en-US" altLang="zh-CN" sz="1350" dirty="0"/>
              <a:t>1,</a:t>
            </a:r>
            <a:r>
              <a:rPr kumimoji="1" lang="zh-CN" altLang="en-US" sz="1350" dirty="0"/>
              <a:t> 两个请求在</a:t>
            </a:r>
            <a:r>
              <a:rPr kumimoji="1" lang="en-US" altLang="zh-CN" sz="1350" dirty="0"/>
              <a:t>t=0</a:t>
            </a:r>
            <a:r>
              <a:rPr kumimoji="1" lang="zh-CN" altLang="en-US" sz="1350" dirty="0"/>
              <a:t>到达。</a:t>
            </a:r>
          </a:p>
          <a:p>
            <a:endParaRPr kumimoji="1" lang="zh-CN" altLang="en-US" sz="1350" dirty="0"/>
          </a:p>
          <a:p>
            <a:r>
              <a:rPr kumimoji="1" lang="zh-CN" altLang="en-US" sz="1350" dirty="0"/>
              <a:t>对于请求 </a:t>
            </a:r>
            <a:r>
              <a:rPr kumimoji="1" lang="en-US" altLang="zh-CN" sz="1350" dirty="0"/>
              <a:t>R</a:t>
            </a:r>
            <a:r>
              <a:rPr kumimoji="1" lang="en-US" altLang="zh-CN" sz="1350" baseline="-25000" dirty="0"/>
              <a:t>A</a:t>
            </a:r>
            <a:r>
              <a:rPr kumimoji="1" lang="en-US" altLang="zh-CN" sz="1350" dirty="0"/>
              <a:t>,3</a:t>
            </a:r>
            <a:r>
              <a:rPr kumimoji="1" lang="zh-CN" altLang="en-US" sz="1350" dirty="0"/>
              <a:t>个源头选择：</a:t>
            </a:r>
            <a:r>
              <a:rPr kumimoji="1" lang="en-US" altLang="zh-CN" sz="1350" dirty="0"/>
              <a:t>(S1,S2),(S1,S3),(S2,S3), </a:t>
            </a:r>
            <a:r>
              <a:rPr kumimoji="1" lang="zh-CN" altLang="en-US" sz="1350" dirty="0"/>
              <a:t>对于请求</a:t>
            </a:r>
            <a:r>
              <a:rPr kumimoji="1" lang="en-US" altLang="zh-CN" sz="1350" dirty="0"/>
              <a:t>R</a:t>
            </a:r>
            <a:r>
              <a:rPr kumimoji="1" lang="en-US" altLang="zh-CN" sz="1350" baseline="-25000" dirty="0"/>
              <a:t>B</a:t>
            </a:r>
            <a:r>
              <a:rPr kumimoji="1" lang="en-US" altLang="zh-CN" sz="1350" dirty="0"/>
              <a:t>,3</a:t>
            </a:r>
            <a:r>
              <a:rPr kumimoji="1" lang="zh-CN" altLang="en-US" sz="1350" dirty="0"/>
              <a:t> 个选择 ：</a:t>
            </a:r>
            <a:r>
              <a:rPr kumimoji="1" lang="en-US" altLang="zh-CN" sz="1350" dirty="0"/>
              <a:t>(S2,S3),(S3,S4),(S2,S4)</a:t>
            </a:r>
            <a:endParaRPr lang="en-US" altLang="zh-CN" sz="1350" dirty="0"/>
          </a:p>
        </p:txBody>
      </p:sp>
    </p:spTree>
    <p:extLst>
      <p:ext uri="{BB962C8B-B14F-4D97-AF65-F5344CB8AC3E}">
        <p14:creationId xmlns:p14="http://schemas.microsoft.com/office/powerpoint/2010/main" val="70895683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5" name="内容占位符 4"/>
          <p:cNvSpPr>
            <a:spLocks noGrp="1"/>
          </p:cNvSpPr>
          <p:nvPr>
            <p:ph idx="1"/>
          </p:nvPr>
        </p:nvSpPr>
        <p:spPr>
          <a:xfrm>
            <a:off x="1956707" y="1625579"/>
            <a:ext cx="7886700" cy="328953"/>
          </a:xfrm>
        </p:spPr>
        <p:txBody>
          <a:bodyPr>
            <a:normAutofit fontScale="62500" lnSpcReduction="20000"/>
          </a:bodyPr>
          <a:lstStyle/>
          <a:p>
            <a:r>
              <a:rPr lang="en-US" altLang="zh-CN" b="1" dirty="0"/>
              <a:t>Idealized File Access Time Minimization (IFATM) </a:t>
            </a:r>
            <a:r>
              <a:rPr lang="zh-CN" altLang="en-US" dirty="0" smtClean="0"/>
              <a:t>问题</a:t>
            </a:r>
            <a:endParaRPr lang="en-US" altLang="zh-CN" dirty="0"/>
          </a:p>
        </p:txBody>
      </p:sp>
      <p:pic>
        <p:nvPicPr>
          <p:cNvPr id="6" name="图片 5"/>
          <p:cNvPicPr>
            <a:picLocks noChangeAspect="1"/>
          </p:cNvPicPr>
          <p:nvPr/>
        </p:nvPicPr>
        <p:blipFill>
          <a:blip r:embed="rId3"/>
          <a:stretch>
            <a:fillRect/>
          </a:stretch>
        </p:blipFill>
        <p:spPr>
          <a:xfrm>
            <a:off x="3782241" y="2241914"/>
            <a:ext cx="4000500" cy="2085975"/>
          </a:xfrm>
          <a:prstGeom prst="rect">
            <a:avLst/>
          </a:prstGeom>
        </p:spPr>
      </p:pic>
      <p:sp>
        <p:nvSpPr>
          <p:cNvPr id="7" name="内容占位符 4"/>
          <p:cNvSpPr txBox="1">
            <a:spLocks/>
          </p:cNvSpPr>
          <p:nvPr/>
        </p:nvSpPr>
        <p:spPr>
          <a:xfrm>
            <a:off x="2210929" y="4615270"/>
            <a:ext cx="7886700" cy="68923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1600" dirty="0"/>
              <a:t>简化这个问题，得到 </a:t>
            </a:r>
            <a:r>
              <a:rPr lang="en-US" altLang="zh-CN" sz="2000" b="1" dirty="0"/>
              <a:t>Simple idealized File Access Time Minimization (SIFATM) problem </a:t>
            </a:r>
          </a:p>
        </p:txBody>
      </p:sp>
    </p:spTree>
    <p:extLst>
      <p:ext uri="{BB962C8B-B14F-4D97-AF65-F5344CB8AC3E}">
        <p14:creationId xmlns:p14="http://schemas.microsoft.com/office/powerpoint/2010/main" val="54452166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3" name="内容占位符 2"/>
          <p:cNvSpPr>
            <a:spLocks noGrp="1"/>
          </p:cNvSpPr>
          <p:nvPr>
            <p:ph idx="1"/>
          </p:nvPr>
        </p:nvSpPr>
        <p:spPr>
          <a:xfrm>
            <a:off x="2152650" y="1234752"/>
            <a:ext cx="7886700" cy="479312"/>
          </a:xfrm>
        </p:spPr>
        <p:txBody>
          <a:bodyPr/>
          <a:lstStyle/>
          <a:p>
            <a:r>
              <a:rPr lang="en-US" altLang="zh-CN" b="1" dirty="0"/>
              <a:t>Simple idealized File Access Time Minimization (SIFATM) </a:t>
            </a:r>
            <a:r>
              <a:rPr lang="zh-CN" altLang="en-US" b="1" dirty="0" smtClean="0"/>
              <a:t>问题</a:t>
            </a:r>
            <a:endParaRPr lang="en-US" altLang="zh-CN" b="1" dirty="0"/>
          </a:p>
          <a:p>
            <a:endParaRPr kumimoji="1" lang="zh-CN" altLang="en-US" b="1" dirty="0"/>
          </a:p>
        </p:txBody>
      </p:sp>
      <p:pic>
        <p:nvPicPr>
          <p:cNvPr id="4" name="图片 3"/>
          <p:cNvPicPr>
            <a:picLocks noChangeAspect="1"/>
          </p:cNvPicPr>
          <p:nvPr/>
        </p:nvPicPr>
        <p:blipFill>
          <a:blip r:embed="rId3"/>
          <a:stretch>
            <a:fillRect/>
          </a:stretch>
        </p:blipFill>
        <p:spPr>
          <a:xfrm>
            <a:off x="3126104" y="2295062"/>
            <a:ext cx="4552406" cy="2154481"/>
          </a:xfrm>
          <a:prstGeom prst="rect">
            <a:avLst/>
          </a:prstGeom>
        </p:spPr>
      </p:pic>
      <p:sp>
        <p:nvSpPr>
          <p:cNvPr id="5" name="内容占位符 2"/>
          <p:cNvSpPr txBox="1">
            <a:spLocks/>
          </p:cNvSpPr>
          <p:nvPr/>
        </p:nvSpPr>
        <p:spPr>
          <a:xfrm>
            <a:off x="2152650" y="4857443"/>
            <a:ext cx="7886700" cy="754346"/>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2100" dirty="0"/>
              <a:t>Simple idealized File Access Time Minimization (SIFATM) </a:t>
            </a:r>
            <a:r>
              <a:rPr lang="zh-CN" altLang="en-US" sz="2100" dirty="0"/>
              <a:t>问题和</a:t>
            </a:r>
            <a:r>
              <a:rPr lang="en-US" altLang="zh-CN" sz="2100" dirty="0"/>
              <a:t> minimizing the sum of job completion time in a </a:t>
            </a:r>
            <a:r>
              <a:rPr lang="en-US" altLang="zh-CN" sz="2100" b="1" dirty="0"/>
              <a:t>concurrent open shop</a:t>
            </a:r>
            <a:r>
              <a:rPr lang="zh-CN" altLang="en-US" sz="2100" b="1" dirty="0"/>
              <a:t>等价</a:t>
            </a:r>
            <a:r>
              <a:rPr lang="en-US" altLang="zh-CN" sz="2100" b="1" dirty="0">
                <a:solidFill>
                  <a:srgbClr val="FF0000"/>
                </a:solidFill>
              </a:rPr>
              <a:t> </a:t>
            </a:r>
          </a:p>
          <a:p>
            <a:endParaRPr kumimoji="1" lang="zh-CN" altLang="en-US" sz="2100" dirty="0"/>
          </a:p>
        </p:txBody>
      </p:sp>
    </p:spTree>
    <p:extLst>
      <p:ext uri="{BB962C8B-B14F-4D97-AF65-F5344CB8AC3E}">
        <p14:creationId xmlns:p14="http://schemas.microsoft.com/office/powerpoint/2010/main" val="124765542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3" name="内容占位符 2"/>
          <p:cNvSpPr>
            <a:spLocks noGrp="1"/>
          </p:cNvSpPr>
          <p:nvPr>
            <p:ph idx="1"/>
          </p:nvPr>
        </p:nvSpPr>
        <p:spPr>
          <a:xfrm>
            <a:off x="2314725" y="1395555"/>
            <a:ext cx="3543450" cy="3263504"/>
          </a:xfrm>
        </p:spPr>
        <p:txBody>
          <a:bodyPr/>
          <a:lstStyle/>
          <a:p>
            <a:r>
              <a:rPr lang="en-US" altLang="zh-CN" dirty="0" smtClean="0"/>
              <a:t>2</a:t>
            </a:r>
            <a:r>
              <a:rPr lang="zh-CN" altLang="en-US" dirty="0" smtClean="0"/>
              <a:t>近似算法</a:t>
            </a:r>
            <a:endParaRPr lang="en-US" altLang="zh-CN" dirty="0"/>
          </a:p>
          <a:p>
            <a:endParaRPr kumimoji="1" lang="zh-CN" altLang="en-US" dirty="0"/>
          </a:p>
        </p:txBody>
      </p:sp>
      <p:pic>
        <p:nvPicPr>
          <p:cNvPr id="4" name="图片 3"/>
          <p:cNvPicPr>
            <a:picLocks noChangeAspect="1"/>
          </p:cNvPicPr>
          <p:nvPr/>
        </p:nvPicPr>
        <p:blipFill>
          <a:blip r:embed="rId3"/>
          <a:stretch>
            <a:fillRect/>
          </a:stretch>
        </p:blipFill>
        <p:spPr>
          <a:xfrm>
            <a:off x="2314726" y="2597348"/>
            <a:ext cx="3781275" cy="3339704"/>
          </a:xfrm>
          <a:prstGeom prst="rect">
            <a:avLst/>
          </a:prstGeom>
        </p:spPr>
      </p:pic>
      <p:pic>
        <p:nvPicPr>
          <p:cNvPr id="5" name="图片 4"/>
          <p:cNvPicPr>
            <a:picLocks noChangeAspect="1"/>
          </p:cNvPicPr>
          <p:nvPr/>
        </p:nvPicPr>
        <p:blipFill>
          <a:blip r:embed="rId4"/>
          <a:stretch>
            <a:fillRect/>
          </a:stretch>
        </p:blipFill>
        <p:spPr>
          <a:xfrm>
            <a:off x="5986464" y="2533650"/>
            <a:ext cx="4162425" cy="3467100"/>
          </a:xfrm>
          <a:prstGeom prst="rect">
            <a:avLst/>
          </a:prstGeom>
        </p:spPr>
      </p:pic>
      <p:sp>
        <p:nvSpPr>
          <p:cNvPr id="6" name="内容占位符 2"/>
          <p:cNvSpPr txBox="1">
            <a:spLocks/>
          </p:cNvSpPr>
          <p:nvPr/>
        </p:nvSpPr>
        <p:spPr>
          <a:xfrm>
            <a:off x="6605438" y="1550532"/>
            <a:ext cx="3543450" cy="33218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19088" indent="-319088" fontAlgn="base">
              <a:spcBef>
                <a:spcPts val="700"/>
              </a:spcBef>
              <a:spcAft>
                <a:spcPct val="0"/>
              </a:spcAft>
              <a:buClr>
                <a:schemeClr val="accent2"/>
              </a:buClr>
              <a:buSzPct val="60000"/>
              <a:buFont typeface="Wingdings" pitchFamily="2" charset="2"/>
              <a:buChar char=""/>
            </a:pPr>
            <a:r>
              <a:rPr lang="zh-CN" altLang="en-US" sz="2900" dirty="0">
                <a:latin typeface="华文中宋" pitchFamily="2" charset="-122"/>
                <a:ea typeface="华文中宋" pitchFamily="2" charset="-122"/>
                <a:cs typeface="MS PGothic" charset="0"/>
              </a:rPr>
              <a:t>在线的方法</a:t>
            </a:r>
          </a:p>
        </p:txBody>
      </p:sp>
    </p:spTree>
    <p:extLst>
      <p:ext uri="{BB962C8B-B14F-4D97-AF65-F5344CB8AC3E}">
        <p14:creationId xmlns:p14="http://schemas.microsoft.com/office/powerpoint/2010/main" val="674792036"/>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2075090" y="2446480"/>
            <a:ext cx="4210050" cy="2867025"/>
          </a:xfrm>
          <a:prstGeom prst="rect">
            <a:avLst/>
          </a:prstGeom>
        </p:spPr>
      </p:pic>
      <p:pic>
        <p:nvPicPr>
          <p:cNvPr id="5" name="图片 4"/>
          <p:cNvPicPr>
            <a:picLocks noChangeAspect="1"/>
          </p:cNvPicPr>
          <p:nvPr/>
        </p:nvPicPr>
        <p:blipFill>
          <a:blip r:embed="rId4"/>
          <a:stretch>
            <a:fillRect/>
          </a:stretch>
        </p:blipFill>
        <p:spPr>
          <a:xfrm>
            <a:off x="6285140" y="2446479"/>
            <a:ext cx="4095750" cy="2775942"/>
          </a:xfrm>
          <a:prstGeom prst="rect">
            <a:avLst/>
          </a:prstGeom>
        </p:spPr>
      </p:pic>
    </p:spTree>
    <p:extLst>
      <p:ext uri="{BB962C8B-B14F-4D97-AF65-F5344CB8AC3E}">
        <p14:creationId xmlns:p14="http://schemas.microsoft.com/office/powerpoint/2010/main" val="189577091"/>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pic>
        <p:nvPicPr>
          <p:cNvPr id="4" name="图片 3"/>
          <p:cNvPicPr>
            <a:picLocks noChangeAspect="1"/>
          </p:cNvPicPr>
          <p:nvPr/>
        </p:nvPicPr>
        <p:blipFill>
          <a:blip r:embed="rId3"/>
          <a:stretch>
            <a:fillRect/>
          </a:stretch>
        </p:blipFill>
        <p:spPr>
          <a:xfrm>
            <a:off x="2053767" y="1044280"/>
            <a:ext cx="8201025" cy="2686050"/>
          </a:xfrm>
          <a:prstGeom prst="rect">
            <a:avLst/>
          </a:prstGeom>
        </p:spPr>
      </p:pic>
      <p:pic>
        <p:nvPicPr>
          <p:cNvPr id="5" name="内容占位符 3"/>
          <p:cNvPicPr>
            <a:picLocks noGrp="1" noChangeAspect="1"/>
          </p:cNvPicPr>
          <p:nvPr>
            <p:ph idx="1"/>
          </p:nvPr>
        </p:nvPicPr>
        <p:blipFill>
          <a:blip r:embed="rId4"/>
          <a:stretch>
            <a:fillRect/>
          </a:stretch>
        </p:blipFill>
        <p:spPr>
          <a:xfrm>
            <a:off x="2420478" y="3353175"/>
            <a:ext cx="7467600" cy="2457450"/>
          </a:xfrm>
          <a:prstGeom prst="rect">
            <a:avLst/>
          </a:prstGeom>
        </p:spPr>
      </p:pic>
    </p:spTree>
    <p:extLst>
      <p:ext uri="{BB962C8B-B14F-4D97-AF65-F5344CB8AC3E}">
        <p14:creationId xmlns:p14="http://schemas.microsoft.com/office/powerpoint/2010/main" val="136517313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主要工作</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82153" indent="0">
              <a:buNone/>
            </a:pPr>
            <a:endParaRPr lang="zh-CN" altLang="en-US" sz="2800" dirty="0"/>
          </a:p>
          <a:p>
            <a:pPr marL="82153" indent="0">
              <a:buNone/>
            </a:pPr>
            <a:endParaRPr lang="zh-CN" altLang="en-US" sz="2800" dirty="0"/>
          </a:p>
          <a:p>
            <a:pPr marL="539353" indent="-457200">
              <a:buFont typeface="Wingdings" charset="2"/>
              <a:buChar char="n"/>
            </a:pPr>
            <a:r>
              <a:rPr lang="zh-CN" altLang="en-US" sz="2800" dirty="0"/>
              <a:t>数据中心网络应用速率和延迟传输优化模型</a:t>
            </a:r>
            <a:endParaRPr lang="en-US" altLang="zh-CN" sz="2800" dirty="0"/>
          </a:p>
          <a:p>
            <a:pPr marL="539353" indent="-457200">
              <a:buFont typeface="Wingdings" charset="2"/>
              <a:buChar char="n"/>
            </a:pPr>
            <a:r>
              <a:rPr lang="zh-CN" altLang="en-US" sz="2800" dirty="0"/>
              <a:t>带宽自适应的期限敏感流传输优化方案</a:t>
            </a:r>
          </a:p>
          <a:p>
            <a:pPr marL="539353" indent="-457200">
              <a:buFont typeface="Wingdings" charset="2"/>
              <a:buChar char="n"/>
            </a:pPr>
            <a:r>
              <a:rPr lang="zh-CN" altLang="en-US" sz="2800" dirty="0"/>
              <a:t>累计传输时间的混合流传输优化方案</a:t>
            </a:r>
          </a:p>
          <a:p>
            <a:pPr marL="539353" indent="-457200">
              <a:buFont typeface="Wingdings" charset="2"/>
              <a:buChar char="n"/>
            </a:pPr>
            <a:r>
              <a:rPr lang="zh-CN" altLang="en-US" sz="2800" dirty="0"/>
              <a:t>紧急程度已知的任务级别传输优化方案</a:t>
            </a:r>
          </a:p>
          <a:p>
            <a:pPr marL="539353" indent="-457200">
              <a:buFont typeface="Wingdings" charset="2"/>
              <a:buChar char="n"/>
            </a:pPr>
            <a:r>
              <a:rPr lang="zh-CN" altLang="en-US" sz="2800" dirty="0"/>
              <a:t>任务级的纠错码文件系统传输优化方案</a:t>
            </a:r>
            <a:endParaRPr lang="en-US" altLang="zh-CN" sz="2800" dirty="0"/>
          </a:p>
          <a:p>
            <a:pPr marL="539353" indent="-457200">
              <a:buFont typeface="Wingdings" charset="2"/>
              <a:buChar char="n"/>
            </a:pPr>
            <a:r>
              <a:rPr lang="zh-CN" altLang="en-US" sz="2800" dirty="0"/>
              <a:t>数据中心网络应用速率和延迟传输优化系统</a:t>
            </a:r>
            <a:endParaRPr lang="en-US" altLang="zh-CN" sz="2800" dirty="0"/>
          </a:p>
          <a:p>
            <a:endParaRPr kumimoji="1" lang="zh-CN" altLang="en-US" dirty="0"/>
          </a:p>
        </p:txBody>
      </p:sp>
    </p:spTree>
    <p:extLst>
      <p:ext uri="{BB962C8B-B14F-4D97-AF65-F5344CB8AC3E}">
        <p14:creationId xmlns:p14="http://schemas.microsoft.com/office/powerpoint/2010/main" val="1432114613"/>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dirty="0"/>
          </a:p>
        </p:txBody>
      </p:sp>
      <p:pic>
        <p:nvPicPr>
          <p:cNvPr id="4" name="图片 3"/>
          <p:cNvPicPr>
            <a:picLocks noChangeAspect="1"/>
          </p:cNvPicPr>
          <p:nvPr/>
        </p:nvPicPr>
        <p:blipFill>
          <a:blip r:embed="rId3"/>
          <a:stretch>
            <a:fillRect/>
          </a:stretch>
        </p:blipFill>
        <p:spPr>
          <a:xfrm>
            <a:off x="2217829" y="1641703"/>
            <a:ext cx="8143875" cy="2181225"/>
          </a:xfrm>
          <a:prstGeom prst="rect">
            <a:avLst/>
          </a:prstGeom>
        </p:spPr>
      </p:pic>
    </p:spTree>
    <p:extLst>
      <p:ext uri="{BB962C8B-B14F-4D97-AF65-F5344CB8AC3E}">
        <p14:creationId xmlns:p14="http://schemas.microsoft.com/office/powerpoint/2010/main" val="176802398"/>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solidFill>
                  <a:srgbClr val="FF0000"/>
                </a:solidFill>
              </a:rPr>
              <a:t>数据中心网络应用速率和延迟传输优化系统</a:t>
            </a:r>
            <a:endParaRPr lang="en-US" altLang="zh-CN" sz="3200" dirty="0">
              <a:solidFill>
                <a:srgbClr val="FF0000"/>
              </a:solidFill>
            </a:endParaRPr>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690173661"/>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2153"/>
            <a:r>
              <a:rPr lang="zh-CN" altLang="en-US" b="1" dirty="0">
                <a:solidFill>
                  <a:schemeClr val="tx1"/>
                </a:solidFill>
              </a:rPr>
              <a:t>数据中心网络应用</a:t>
            </a:r>
            <a:r>
              <a:rPr lang="zh-CN" altLang="en-US" b="1" dirty="0" smtClean="0">
                <a:solidFill>
                  <a:schemeClr val="tx1"/>
                </a:solidFill>
              </a:rPr>
              <a:t>速传输</a:t>
            </a:r>
            <a:r>
              <a:rPr lang="zh-CN" altLang="en-US" b="1" dirty="0">
                <a:solidFill>
                  <a:schemeClr val="tx1"/>
                </a:solidFill>
              </a:rPr>
              <a:t>优化系统</a:t>
            </a:r>
            <a:endParaRPr lang="en-US" altLang="zh-CN" b="1" dirty="0">
              <a:solidFill>
                <a:schemeClr val="tx1"/>
              </a:solidFill>
            </a:endParaRPr>
          </a:p>
        </p:txBody>
      </p:sp>
      <p:grpSp>
        <p:nvGrpSpPr>
          <p:cNvPr id="5" name="Group 4"/>
          <p:cNvGrpSpPr/>
          <p:nvPr/>
        </p:nvGrpSpPr>
        <p:grpSpPr>
          <a:xfrm>
            <a:off x="1676401" y="1753626"/>
            <a:ext cx="8915399" cy="837174"/>
            <a:chOff x="228707" y="4115826"/>
            <a:chExt cx="8919568" cy="837174"/>
          </a:xfrm>
        </p:grpSpPr>
        <p:sp>
          <p:nvSpPr>
            <p:cNvPr id="6" name="TextBox 5"/>
            <p:cNvSpPr txBox="1"/>
            <p:nvPr/>
          </p:nvSpPr>
          <p:spPr>
            <a:xfrm>
              <a:off x="991064" y="4353580"/>
              <a:ext cx="8157211" cy="523220"/>
            </a:xfrm>
            <a:prstGeom prst="rect">
              <a:avLst/>
            </a:prstGeom>
            <a:noFill/>
          </p:spPr>
          <p:txBody>
            <a:bodyPr wrap="square" rtlCol="0">
              <a:spAutoFit/>
            </a:bodyPr>
            <a:lstStyle/>
            <a:p>
              <a:r>
                <a:rPr lang="zh-CN" altLang="en-US" sz="2800" dirty="0">
                  <a:latin typeface="Verdana"/>
                  <a:cs typeface="Verdana"/>
                </a:rPr>
                <a:t>集中控制的方法</a:t>
              </a:r>
              <a:endParaRPr lang="en-US" sz="2800" dirty="0">
                <a:latin typeface="Verdana"/>
                <a:cs typeface="Verdana"/>
              </a:endParaRPr>
            </a:p>
          </p:txBody>
        </p:sp>
        <p:pic>
          <p:nvPicPr>
            <p:cNvPr id="7" name="Picture 6"/>
            <p:cNvPicPr>
              <a:picLocks noChangeAspect="1"/>
            </p:cNvPicPr>
            <p:nvPr/>
          </p:nvPicPr>
          <p:blipFill>
            <a:blip r:embed="rId4"/>
            <a:stretch>
              <a:fillRect/>
            </a:stretch>
          </p:blipFill>
          <p:spPr>
            <a:xfrm>
              <a:off x="228707" y="4115826"/>
              <a:ext cx="834364" cy="837174"/>
            </a:xfrm>
            <a:prstGeom prst="rect">
              <a:avLst/>
            </a:prstGeom>
          </p:spPr>
        </p:pic>
      </p:grpSp>
      <p:grpSp>
        <p:nvGrpSpPr>
          <p:cNvPr id="9" name="Group 8"/>
          <p:cNvGrpSpPr/>
          <p:nvPr/>
        </p:nvGrpSpPr>
        <p:grpSpPr>
          <a:xfrm>
            <a:off x="1676401" y="3151570"/>
            <a:ext cx="3638559" cy="3173031"/>
            <a:chOff x="2553762" y="2124177"/>
            <a:chExt cx="4193123" cy="3572220"/>
          </a:xfrm>
        </p:grpSpPr>
        <p:sp>
          <p:nvSpPr>
            <p:cNvPr id="10" name="Rectangle 9"/>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H1</a:t>
              </a:r>
            </a:p>
          </p:txBody>
        </p:sp>
        <p:cxnSp>
          <p:nvCxnSpPr>
            <p:cNvPr id="11" name="Straight Connector 10"/>
            <p:cNvCxnSpPr>
              <a:stCxn id="10"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5"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5"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H2</a:t>
              </a:r>
            </a:p>
          </p:txBody>
        </p:sp>
        <p:sp>
          <p:nvSpPr>
            <p:cNvPr id="22" name="Rectangle 21"/>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H3</a:t>
              </a:r>
            </a:p>
          </p:txBody>
        </p:sp>
        <p:cxnSp>
          <p:nvCxnSpPr>
            <p:cNvPr id="23" name="Straight Connector 22"/>
            <p:cNvCxnSpPr>
              <a:stCxn id="21"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2"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050" kern="0" dirty="0">
                  <a:solidFill>
                    <a:schemeClr val="bg1"/>
                  </a:solidFill>
                  <a:latin typeface="Calibri"/>
                </a:rPr>
                <a:t>H4</a:t>
              </a:r>
            </a:p>
          </p:txBody>
        </p:sp>
        <p:cxnSp>
          <p:nvCxnSpPr>
            <p:cNvPr id="26" name="Straight Connector 25"/>
            <p:cNvCxnSpPr>
              <a:stCxn id="25"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H5</a:t>
              </a:r>
            </a:p>
          </p:txBody>
        </p:sp>
        <p:sp>
          <p:nvSpPr>
            <p:cNvPr id="28" name="Rectangle 27"/>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050" kern="0" dirty="0">
                  <a:solidFill>
                    <a:schemeClr val="bg1"/>
                  </a:solidFill>
                  <a:latin typeface="Calibri"/>
                </a:rPr>
                <a:t>H6</a:t>
              </a:r>
            </a:p>
          </p:txBody>
        </p:sp>
        <p:cxnSp>
          <p:nvCxnSpPr>
            <p:cNvPr id="29" name="Straight Connector 28"/>
            <p:cNvCxnSpPr>
              <a:stCxn id="27"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8"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3622685" y="2124177"/>
              <a:ext cx="545969" cy="678181"/>
              <a:chOff x="1027560" y="1988818"/>
              <a:chExt cx="545969" cy="678181"/>
            </a:xfrm>
          </p:grpSpPr>
          <p:sp>
            <p:nvSpPr>
              <p:cNvPr id="114" name="Cube 11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11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32" name="Group 31"/>
            <p:cNvGrpSpPr/>
            <p:nvPr/>
          </p:nvGrpSpPr>
          <p:grpSpPr>
            <a:xfrm>
              <a:off x="2747082" y="4333601"/>
              <a:ext cx="978209" cy="243008"/>
              <a:chOff x="5220661" y="3675707"/>
              <a:chExt cx="978209" cy="243008"/>
            </a:xfrm>
          </p:grpSpPr>
          <p:sp>
            <p:nvSpPr>
              <p:cNvPr id="93"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9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3" name="Group 32"/>
            <p:cNvGrpSpPr/>
            <p:nvPr/>
          </p:nvGrpSpPr>
          <p:grpSpPr>
            <a:xfrm>
              <a:off x="4168476" y="4333601"/>
              <a:ext cx="978209" cy="243008"/>
              <a:chOff x="5220661" y="3675707"/>
              <a:chExt cx="978209" cy="243008"/>
            </a:xfrm>
          </p:grpSpPr>
          <p:sp>
            <p:nvSpPr>
              <p:cNvPr id="72" name="Rectangle 7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7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4" name="Group 33"/>
            <p:cNvGrpSpPr/>
            <p:nvPr/>
          </p:nvGrpSpPr>
          <p:grpSpPr>
            <a:xfrm>
              <a:off x="4486020" y="2128098"/>
              <a:ext cx="545969" cy="678181"/>
              <a:chOff x="1027560" y="1988818"/>
              <a:chExt cx="545969" cy="678181"/>
            </a:xfrm>
          </p:grpSpPr>
          <p:sp>
            <p:nvSpPr>
              <p:cNvPr id="68" name="Cube 6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7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35" name="Group 34"/>
            <p:cNvGrpSpPr/>
            <p:nvPr/>
          </p:nvGrpSpPr>
          <p:grpSpPr>
            <a:xfrm>
              <a:off x="5362716" y="2141219"/>
              <a:ext cx="545969" cy="678181"/>
              <a:chOff x="1027560" y="1988818"/>
              <a:chExt cx="545969" cy="678181"/>
            </a:xfrm>
          </p:grpSpPr>
          <p:sp>
            <p:nvSpPr>
              <p:cNvPr id="64" name="Cube 6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6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sp>
          <p:nvSpPr>
            <p:cNvPr id="36" name="Rectangle 3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H7</a:t>
              </a:r>
            </a:p>
          </p:txBody>
        </p:sp>
        <p:cxnSp>
          <p:nvCxnSpPr>
            <p:cNvPr id="37" name="Straight Connector 36"/>
            <p:cNvCxnSpPr>
              <a:stCxn id="36"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H8</a:t>
              </a:r>
            </a:p>
          </p:txBody>
        </p:sp>
        <p:sp>
          <p:nvSpPr>
            <p:cNvPr id="39" name="Rectangle 3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H9</a:t>
              </a:r>
            </a:p>
          </p:txBody>
        </p:sp>
        <p:cxnSp>
          <p:nvCxnSpPr>
            <p:cNvPr id="40" name="Straight Connector 39"/>
            <p:cNvCxnSpPr>
              <a:stCxn id="38"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9"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5579365" y="4342092"/>
              <a:ext cx="978209" cy="243008"/>
              <a:chOff x="5220661" y="3675707"/>
              <a:chExt cx="978209" cy="243008"/>
            </a:xfrm>
          </p:grpSpPr>
          <p:sp>
            <p:nvSpPr>
              <p:cNvPr id="43" name="Rectangle 4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4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129" name="Picture 12" descr="服务器类"/>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5349" y="3515360"/>
            <a:ext cx="531632" cy="764117"/>
          </a:xfrm>
          <a:prstGeom prst="rect">
            <a:avLst/>
          </a:prstGeom>
          <a:noFill/>
          <a:extLst>
            <a:ext uri="{909E8E84-426E-40DD-AFC4-6F175D3DCCD1}">
              <a14:hiddenFill xmlns:a14="http://schemas.microsoft.com/office/drawing/2010/main">
                <a:solidFill>
                  <a:srgbClr val="FFFFFF"/>
                </a:solidFill>
              </a14:hiddenFill>
            </a:ext>
          </a:extLst>
        </p:spPr>
      </p:pic>
      <p:cxnSp>
        <p:nvCxnSpPr>
          <p:cNvPr id="130" name="Straight Arrow Connector 19"/>
          <p:cNvCxnSpPr>
            <a:stCxn id="43" idx="0"/>
          </p:cNvCxnSpPr>
          <p:nvPr/>
        </p:nvCxnSpPr>
        <p:spPr>
          <a:xfrm flipV="1">
            <a:off x="4726269" y="4279476"/>
            <a:ext cx="680931" cy="8421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18" name="任意形状 117"/>
          <p:cNvSpPr/>
          <p:nvPr/>
        </p:nvSpPr>
        <p:spPr>
          <a:xfrm>
            <a:off x="4747859" y="3339273"/>
            <a:ext cx="1464207" cy="1132572"/>
          </a:xfrm>
          <a:custGeom>
            <a:avLst/>
            <a:gdLst>
              <a:gd name="connsiteX0" fmla="*/ 17793 w 1464207"/>
              <a:gd name="connsiteY0" fmla="*/ 151670 h 1132572"/>
              <a:gd name="connsiteX1" fmla="*/ 17793 w 1464207"/>
              <a:gd name="connsiteY1" fmla="*/ 151670 h 1132572"/>
              <a:gd name="connsiteX2" fmla="*/ 17793 w 1464207"/>
              <a:gd name="connsiteY2" fmla="*/ 417677 h 1132572"/>
              <a:gd name="connsiteX3" fmla="*/ 150796 w 1464207"/>
              <a:gd name="connsiteY3" fmla="*/ 600557 h 1132572"/>
              <a:gd name="connsiteX4" fmla="*/ 233924 w 1464207"/>
              <a:gd name="connsiteY4" fmla="*/ 667059 h 1132572"/>
              <a:gd name="connsiteX5" fmla="*/ 283800 w 1464207"/>
              <a:gd name="connsiteY5" fmla="*/ 733561 h 1132572"/>
              <a:gd name="connsiteX6" fmla="*/ 400178 w 1464207"/>
              <a:gd name="connsiteY6" fmla="*/ 816688 h 1132572"/>
              <a:gd name="connsiteX7" fmla="*/ 483305 w 1464207"/>
              <a:gd name="connsiteY7" fmla="*/ 883190 h 1132572"/>
              <a:gd name="connsiteX8" fmla="*/ 533182 w 1464207"/>
              <a:gd name="connsiteY8" fmla="*/ 933066 h 1132572"/>
              <a:gd name="connsiteX9" fmla="*/ 749313 w 1464207"/>
              <a:gd name="connsiteY9" fmla="*/ 1049445 h 1132572"/>
              <a:gd name="connsiteX10" fmla="*/ 832440 w 1464207"/>
              <a:gd name="connsiteY10" fmla="*/ 1066070 h 1132572"/>
              <a:gd name="connsiteX11" fmla="*/ 982069 w 1464207"/>
              <a:gd name="connsiteY11" fmla="*/ 1099321 h 1132572"/>
              <a:gd name="connsiteX12" fmla="*/ 1164949 w 1464207"/>
              <a:gd name="connsiteY12" fmla="*/ 1132572 h 1132572"/>
              <a:gd name="connsiteX13" fmla="*/ 1331204 w 1464207"/>
              <a:gd name="connsiteY13" fmla="*/ 1115946 h 1132572"/>
              <a:gd name="connsiteX14" fmla="*/ 1397705 w 1464207"/>
              <a:gd name="connsiteY14" fmla="*/ 1049445 h 1132572"/>
              <a:gd name="connsiteX15" fmla="*/ 1464207 w 1464207"/>
              <a:gd name="connsiteY15" fmla="*/ 899815 h 1132572"/>
              <a:gd name="connsiteX16" fmla="*/ 1447582 w 1464207"/>
              <a:gd name="connsiteY16" fmla="*/ 517430 h 1132572"/>
              <a:gd name="connsiteX17" fmla="*/ 1414331 w 1464207"/>
              <a:gd name="connsiteY17" fmla="*/ 450928 h 1132572"/>
              <a:gd name="connsiteX18" fmla="*/ 1397705 w 1464207"/>
              <a:gd name="connsiteY18" fmla="*/ 384426 h 1132572"/>
              <a:gd name="connsiteX19" fmla="*/ 1347829 w 1464207"/>
              <a:gd name="connsiteY19" fmla="*/ 234797 h 1132572"/>
              <a:gd name="connsiteX20" fmla="*/ 1164949 w 1464207"/>
              <a:gd name="connsiteY20" fmla="*/ 68543 h 1132572"/>
              <a:gd name="connsiteX21" fmla="*/ 1115073 w 1464207"/>
              <a:gd name="connsiteY21" fmla="*/ 51917 h 1132572"/>
              <a:gd name="connsiteX22" fmla="*/ 1031945 w 1464207"/>
              <a:gd name="connsiteY22" fmla="*/ 18666 h 1132572"/>
              <a:gd name="connsiteX23" fmla="*/ 915567 w 1464207"/>
              <a:gd name="connsiteY23" fmla="*/ 2041 h 1132572"/>
              <a:gd name="connsiteX24" fmla="*/ 350302 w 1464207"/>
              <a:gd name="connsiteY24" fmla="*/ 2041 h 1132572"/>
              <a:gd name="connsiteX25" fmla="*/ 17793 w 1464207"/>
              <a:gd name="connsiteY25" fmla="*/ 151670 h 11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4207" h="1132572">
                <a:moveTo>
                  <a:pt x="17793" y="151670"/>
                </a:moveTo>
                <a:lnTo>
                  <a:pt x="17793" y="151670"/>
                </a:lnTo>
                <a:cubicBezTo>
                  <a:pt x="12958" y="209683"/>
                  <a:pt x="-19706" y="342680"/>
                  <a:pt x="17793" y="417677"/>
                </a:cubicBezTo>
                <a:cubicBezTo>
                  <a:pt x="35133" y="452356"/>
                  <a:pt x="120462" y="570223"/>
                  <a:pt x="150796" y="600557"/>
                </a:cubicBezTo>
                <a:cubicBezTo>
                  <a:pt x="175888" y="625649"/>
                  <a:pt x="208832" y="641967"/>
                  <a:pt x="233924" y="667059"/>
                </a:cubicBezTo>
                <a:cubicBezTo>
                  <a:pt x="253517" y="686652"/>
                  <a:pt x="264207" y="713968"/>
                  <a:pt x="283800" y="733561"/>
                </a:cubicBezTo>
                <a:cubicBezTo>
                  <a:pt x="317509" y="767270"/>
                  <a:pt x="362421" y="788370"/>
                  <a:pt x="400178" y="816688"/>
                </a:cubicBezTo>
                <a:cubicBezTo>
                  <a:pt x="428566" y="837979"/>
                  <a:pt x="456600" y="859823"/>
                  <a:pt x="483305" y="883190"/>
                </a:cubicBezTo>
                <a:cubicBezTo>
                  <a:pt x="501000" y="898673"/>
                  <a:pt x="515120" y="918014"/>
                  <a:pt x="533182" y="933066"/>
                </a:cubicBezTo>
                <a:cubicBezTo>
                  <a:pt x="579794" y="971909"/>
                  <a:pt x="735170" y="1046616"/>
                  <a:pt x="749313" y="1049445"/>
                </a:cubicBezTo>
                <a:cubicBezTo>
                  <a:pt x="777022" y="1054987"/>
                  <a:pt x="804855" y="1059940"/>
                  <a:pt x="832440" y="1066070"/>
                </a:cubicBezTo>
                <a:cubicBezTo>
                  <a:pt x="922100" y="1085994"/>
                  <a:pt x="881799" y="1082609"/>
                  <a:pt x="982069" y="1099321"/>
                </a:cubicBezTo>
                <a:cubicBezTo>
                  <a:pt x="1160785" y="1129107"/>
                  <a:pt x="1037271" y="1100652"/>
                  <a:pt x="1164949" y="1132572"/>
                </a:cubicBezTo>
                <a:cubicBezTo>
                  <a:pt x="1220367" y="1127030"/>
                  <a:pt x="1278754" y="1134678"/>
                  <a:pt x="1331204" y="1115946"/>
                </a:cubicBezTo>
                <a:cubicBezTo>
                  <a:pt x="1360727" y="1105402"/>
                  <a:pt x="1377303" y="1073247"/>
                  <a:pt x="1397705" y="1049445"/>
                </a:cubicBezTo>
                <a:cubicBezTo>
                  <a:pt x="1440817" y="999147"/>
                  <a:pt x="1441443" y="968107"/>
                  <a:pt x="1464207" y="899815"/>
                </a:cubicBezTo>
                <a:cubicBezTo>
                  <a:pt x="1458665" y="772353"/>
                  <a:pt x="1461671" y="644232"/>
                  <a:pt x="1447582" y="517430"/>
                </a:cubicBezTo>
                <a:cubicBezTo>
                  <a:pt x="1444845" y="492798"/>
                  <a:pt x="1423033" y="474134"/>
                  <a:pt x="1414331" y="450928"/>
                </a:cubicBezTo>
                <a:cubicBezTo>
                  <a:pt x="1406308" y="429533"/>
                  <a:pt x="1402662" y="406731"/>
                  <a:pt x="1397705" y="384426"/>
                </a:cubicBezTo>
                <a:cubicBezTo>
                  <a:pt x="1385647" y="330166"/>
                  <a:pt x="1385449" y="279940"/>
                  <a:pt x="1347829" y="234797"/>
                </a:cubicBezTo>
                <a:cubicBezTo>
                  <a:pt x="1318974" y="200171"/>
                  <a:pt x="1229299" y="100719"/>
                  <a:pt x="1164949" y="68543"/>
                </a:cubicBezTo>
                <a:cubicBezTo>
                  <a:pt x="1149274" y="60706"/>
                  <a:pt x="1131482" y="58070"/>
                  <a:pt x="1115073" y="51917"/>
                </a:cubicBezTo>
                <a:cubicBezTo>
                  <a:pt x="1087129" y="41438"/>
                  <a:pt x="1060898" y="25904"/>
                  <a:pt x="1031945" y="18666"/>
                </a:cubicBezTo>
                <a:cubicBezTo>
                  <a:pt x="993928" y="9162"/>
                  <a:pt x="954742" y="2996"/>
                  <a:pt x="915567" y="2041"/>
                </a:cubicBezTo>
                <a:cubicBezTo>
                  <a:pt x="727201" y="-2553"/>
                  <a:pt x="538724" y="2041"/>
                  <a:pt x="350302" y="2041"/>
                </a:cubicBezTo>
                <a:lnTo>
                  <a:pt x="17793" y="151670"/>
                </a:lnTo>
                <a:close/>
              </a:path>
            </a:pathLst>
          </a:cu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31" name="直线箭头连接符 130"/>
          <p:cNvCxnSpPr/>
          <p:nvPr/>
        </p:nvCxnSpPr>
        <p:spPr>
          <a:xfrm flipV="1">
            <a:off x="6053245" y="3342765"/>
            <a:ext cx="360821" cy="1725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6414065" y="2890454"/>
            <a:ext cx="4177734" cy="1384995"/>
          </a:xfrm>
          <a:prstGeom prst="rect">
            <a:avLst/>
          </a:prstGeom>
          <a:noFill/>
          <a:ln w="41275">
            <a:solidFill>
              <a:srgbClr val="B167D2"/>
            </a:solidFill>
          </a:ln>
        </p:spPr>
        <p:txBody>
          <a:bodyPr wrap="square" rtlCol="0">
            <a:spAutoFit/>
          </a:bodyPr>
          <a:lstStyle/>
          <a:p>
            <a:r>
              <a:rPr kumimoji="1" lang="zh-CN" altLang="en-US" sz="2800" b="1" dirty="0">
                <a:solidFill>
                  <a:srgbClr val="FF0000"/>
                </a:solidFill>
              </a:rPr>
              <a:t>计算每条流的带宽和优先级</a:t>
            </a:r>
          </a:p>
          <a:p>
            <a:r>
              <a:rPr kumimoji="1" lang="zh-CN" altLang="en-US" sz="2800" b="1" dirty="0">
                <a:solidFill>
                  <a:srgbClr val="FF0000"/>
                </a:solidFill>
              </a:rPr>
              <a:t>系统的大脑</a:t>
            </a:r>
          </a:p>
        </p:txBody>
      </p:sp>
      <p:sp>
        <p:nvSpPr>
          <p:cNvPr id="135" name="任意形状 134"/>
          <p:cNvSpPr/>
          <p:nvPr/>
        </p:nvSpPr>
        <p:spPr>
          <a:xfrm>
            <a:off x="4934819" y="5783297"/>
            <a:ext cx="681643" cy="903315"/>
          </a:xfrm>
          <a:custGeom>
            <a:avLst/>
            <a:gdLst>
              <a:gd name="connsiteX0" fmla="*/ 0 w 681643"/>
              <a:gd name="connsiteY0" fmla="*/ 121919 h 903315"/>
              <a:gd name="connsiteX1" fmla="*/ 0 w 681643"/>
              <a:gd name="connsiteY1" fmla="*/ 121919 h 903315"/>
              <a:gd name="connsiteX2" fmla="*/ 16625 w 681643"/>
              <a:gd name="connsiteY2" fmla="*/ 587431 h 903315"/>
              <a:gd name="connsiteX3" fmla="*/ 33250 w 681643"/>
              <a:gd name="connsiteY3" fmla="*/ 637308 h 903315"/>
              <a:gd name="connsiteX4" fmla="*/ 149629 w 681643"/>
              <a:gd name="connsiteY4" fmla="*/ 786937 h 903315"/>
              <a:gd name="connsiteX5" fmla="*/ 232756 w 681643"/>
              <a:gd name="connsiteY5" fmla="*/ 886690 h 903315"/>
              <a:gd name="connsiteX6" fmla="*/ 282632 w 681643"/>
              <a:gd name="connsiteY6" fmla="*/ 903315 h 903315"/>
              <a:gd name="connsiteX7" fmla="*/ 515389 w 681643"/>
              <a:gd name="connsiteY7" fmla="*/ 870064 h 903315"/>
              <a:gd name="connsiteX8" fmla="*/ 615141 w 681643"/>
              <a:gd name="connsiteY8" fmla="*/ 803562 h 903315"/>
              <a:gd name="connsiteX9" fmla="*/ 665018 w 681643"/>
              <a:gd name="connsiteY9" fmla="*/ 786937 h 903315"/>
              <a:gd name="connsiteX10" fmla="*/ 681643 w 681643"/>
              <a:gd name="connsiteY10" fmla="*/ 737060 h 903315"/>
              <a:gd name="connsiteX11" fmla="*/ 648392 w 681643"/>
              <a:gd name="connsiteY11" fmla="*/ 271548 h 903315"/>
              <a:gd name="connsiteX12" fmla="*/ 615141 w 681643"/>
              <a:gd name="connsiteY12" fmla="*/ 121919 h 903315"/>
              <a:gd name="connsiteX13" fmla="*/ 515389 w 681643"/>
              <a:gd name="connsiteY13" fmla="*/ 55417 h 903315"/>
              <a:gd name="connsiteX14" fmla="*/ 465512 w 681643"/>
              <a:gd name="connsiteY14" fmla="*/ 22166 h 903315"/>
              <a:gd name="connsiteX15" fmla="*/ 149629 w 681643"/>
              <a:gd name="connsiteY15" fmla="*/ 22166 h 903315"/>
              <a:gd name="connsiteX16" fmla="*/ 66501 w 681643"/>
              <a:gd name="connsiteY16" fmla="*/ 155170 h 903315"/>
              <a:gd name="connsiteX17" fmla="*/ 0 w 681643"/>
              <a:gd name="connsiteY17" fmla="*/ 121919 h 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1643" h="903315">
                <a:moveTo>
                  <a:pt x="0" y="121919"/>
                </a:moveTo>
                <a:lnTo>
                  <a:pt x="0" y="121919"/>
                </a:lnTo>
                <a:cubicBezTo>
                  <a:pt x="5542" y="277090"/>
                  <a:pt x="6629" y="432484"/>
                  <a:pt x="16625" y="587431"/>
                </a:cubicBezTo>
                <a:cubicBezTo>
                  <a:pt x="17753" y="604920"/>
                  <a:pt x="23529" y="622726"/>
                  <a:pt x="33250" y="637308"/>
                </a:cubicBezTo>
                <a:cubicBezTo>
                  <a:pt x="68300" y="689882"/>
                  <a:pt x="114579" y="734363"/>
                  <a:pt x="149629" y="786937"/>
                </a:cubicBezTo>
                <a:cubicBezTo>
                  <a:pt x="174163" y="823738"/>
                  <a:pt x="194355" y="861089"/>
                  <a:pt x="232756" y="886690"/>
                </a:cubicBezTo>
                <a:cubicBezTo>
                  <a:pt x="247337" y="896411"/>
                  <a:pt x="266007" y="897773"/>
                  <a:pt x="282632" y="903315"/>
                </a:cubicBezTo>
                <a:cubicBezTo>
                  <a:pt x="360218" y="892231"/>
                  <a:pt x="440321" y="892584"/>
                  <a:pt x="515389" y="870064"/>
                </a:cubicBezTo>
                <a:cubicBezTo>
                  <a:pt x="553666" y="858581"/>
                  <a:pt x="577229" y="816199"/>
                  <a:pt x="615141" y="803562"/>
                </a:cubicBezTo>
                <a:lnTo>
                  <a:pt x="665018" y="786937"/>
                </a:lnTo>
                <a:cubicBezTo>
                  <a:pt x="670560" y="770311"/>
                  <a:pt x="681643" y="754585"/>
                  <a:pt x="681643" y="737060"/>
                </a:cubicBezTo>
                <a:cubicBezTo>
                  <a:pt x="681643" y="503872"/>
                  <a:pt x="680068" y="445768"/>
                  <a:pt x="648392" y="271548"/>
                </a:cubicBezTo>
                <a:cubicBezTo>
                  <a:pt x="647521" y="266755"/>
                  <a:pt x="622259" y="134376"/>
                  <a:pt x="615141" y="121919"/>
                </a:cubicBezTo>
                <a:cubicBezTo>
                  <a:pt x="585837" y="70638"/>
                  <a:pt x="563001" y="71287"/>
                  <a:pt x="515389" y="55417"/>
                </a:cubicBezTo>
                <a:cubicBezTo>
                  <a:pt x="498763" y="44333"/>
                  <a:pt x="483384" y="31102"/>
                  <a:pt x="465512" y="22166"/>
                </a:cubicBezTo>
                <a:cubicBezTo>
                  <a:pt x="371102" y="-25040"/>
                  <a:pt x="231622" y="17041"/>
                  <a:pt x="149629" y="22166"/>
                </a:cubicBezTo>
                <a:cubicBezTo>
                  <a:pt x="127390" y="88884"/>
                  <a:pt x="135661" y="132117"/>
                  <a:pt x="66501" y="155170"/>
                </a:cubicBezTo>
                <a:cubicBezTo>
                  <a:pt x="50729" y="160427"/>
                  <a:pt x="11083" y="127461"/>
                  <a:pt x="0" y="121919"/>
                </a:cubicBezTo>
                <a:close/>
              </a:path>
            </a:pathLst>
          </a:custGeom>
          <a:noFill/>
          <a:ln w="44450">
            <a:solidFill>
              <a:srgbClr val="3C77FD"/>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a:t>a</a:t>
            </a:r>
            <a:endParaRPr kumimoji="1" lang="zh-CN" altLang="en-US" dirty="0"/>
          </a:p>
        </p:txBody>
      </p:sp>
      <p:cxnSp>
        <p:nvCxnSpPr>
          <p:cNvPr id="137" name="直线箭头连接符 136"/>
          <p:cNvCxnSpPr/>
          <p:nvPr/>
        </p:nvCxnSpPr>
        <p:spPr>
          <a:xfrm flipV="1">
            <a:off x="5633053" y="5712313"/>
            <a:ext cx="637084" cy="451337"/>
          </a:xfrm>
          <a:prstGeom prst="straightConnector1">
            <a:avLst/>
          </a:prstGeom>
          <a:ln w="31750">
            <a:solidFill>
              <a:srgbClr val="3C77FD"/>
            </a:solidFill>
            <a:tailEnd type="triangle"/>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6270137" y="5342170"/>
            <a:ext cx="4321662" cy="523220"/>
          </a:xfrm>
          <a:prstGeom prst="rect">
            <a:avLst/>
          </a:prstGeom>
          <a:noFill/>
          <a:ln w="41275">
            <a:solidFill>
              <a:srgbClr val="B167D2"/>
            </a:solidFill>
          </a:ln>
        </p:spPr>
        <p:txBody>
          <a:bodyPr wrap="square" rtlCol="0">
            <a:spAutoFit/>
          </a:bodyPr>
          <a:lstStyle/>
          <a:p>
            <a:r>
              <a:rPr kumimoji="1" lang="zh-CN" altLang="en-US" sz="2800" b="1" dirty="0">
                <a:solidFill>
                  <a:srgbClr val="3C77FD"/>
                </a:solidFill>
              </a:rPr>
              <a:t>收集流和任务的信息</a:t>
            </a:r>
          </a:p>
        </p:txBody>
      </p:sp>
    </p:spTree>
    <p:custDataLst>
      <p:tags r:id="rId1"/>
    </p:custDataLst>
    <p:extLst>
      <p:ext uri="{BB962C8B-B14F-4D97-AF65-F5344CB8AC3E}">
        <p14:creationId xmlns:p14="http://schemas.microsoft.com/office/powerpoint/2010/main" val="1281830857"/>
      </p:ext>
    </p:extLst>
  </p:cSld>
  <p:clrMapOvr>
    <a:masterClrMapping/>
  </p:clrMapOvr>
  <p:transition advTm="4286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checkerboard(across)">
                                      <p:cBhvr>
                                        <p:cTn id="10" dur="500"/>
                                        <p:tgtEl>
                                          <p:spTgt spid="130"/>
                                        </p:tgtEl>
                                      </p:cBhvr>
                                    </p:animEffect>
                                  </p:childTnLst>
                                </p:cTn>
                              </p:par>
                              <p:par>
                                <p:cTn id="11" presetID="5" presetClass="entr" presetSubtype="10" fill="hold"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checkerboard(across)">
                                      <p:cBhvr>
                                        <p:cTn id="13" dur="500"/>
                                        <p:tgtEl>
                                          <p:spTgt spid="1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barn(inVertical)">
                                      <p:cBhvr>
                                        <p:cTn id="18" dur="5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blinds(horizontal)">
                                      <p:cBhvr>
                                        <p:cTn id="23" dur="500"/>
                                        <p:tgtEl>
                                          <p:spTgt spid="13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4"/>
                                        </p:tgtEl>
                                        <p:attrNameLst>
                                          <p:attrName>style.visibility</p:attrName>
                                        </p:attrNameLst>
                                      </p:cBhvr>
                                      <p:to>
                                        <p:strVal val="visible"/>
                                      </p:to>
                                    </p:set>
                                    <p:animEffect transition="in" filter="blinds(horizontal)">
                                      <p:cBhvr>
                                        <p:cTn id="28" dur="500"/>
                                        <p:tgtEl>
                                          <p:spTgt spid="13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circle(in)">
                                      <p:cBhvr>
                                        <p:cTn id="33" dur="2000"/>
                                        <p:tgtEl>
                                          <p:spTgt spid="135"/>
                                        </p:tgtEl>
                                      </p:cBhvr>
                                    </p:animEffect>
                                  </p:childTnLst>
                                </p:cTn>
                              </p:par>
                              <p:par>
                                <p:cTn id="34" presetID="6" presetClass="entr" presetSubtype="16"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circle(in)">
                                      <p:cBhvr>
                                        <p:cTn id="36" dur="2000"/>
                                        <p:tgtEl>
                                          <p:spTgt spid="13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dissolve">
                                      <p:cBhvr>
                                        <p:cTn id="4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34" grpId="0" animBg="1"/>
      <p:bldP spid="135" grpId="0" animBg="1"/>
      <p:bldP spid="1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数据中心网络应用速传输优化系统</a:t>
            </a:r>
            <a:endParaRPr kumimoji="1" lang="zh-CN" altLang="en-US" dirty="0">
              <a:solidFill>
                <a:srgbClr val="534EFD"/>
              </a:solidFill>
            </a:endParaRPr>
          </a:p>
        </p:txBody>
      </p:sp>
      <p:sp>
        <p:nvSpPr>
          <p:cNvPr id="3" name="内容占位符 2"/>
          <p:cNvSpPr>
            <a:spLocks noGrp="1"/>
          </p:cNvSpPr>
          <p:nvPr>
            <p:ph sz="quarter" idx="1"/>
          </p:nvPr>
        </p:nvSpPr>
        <p:spPr>
          <a:xfrm>
            <a:off x="1771703" y="1298220"/>
            <a:ext cx="8649621" cy="5269556"/>
          </a:xfrm>
        </p:spPr>
        <p:txBody>
          <a:bodyPr/>
          <a:lstStyle/>
          <a:p>
            <a:pPr marL="0" indent="0">
              <a:buNone/>
            </a:pPr>
            <a:r>
              <a:rPr kumimoji="1" lang="en-US" altLang="zh-CN" dirty="0" smtClean="0">
                <a:latin typeface="STZhongsong" charset="0"/>
                <a:ea typeface="STZhongsong" charset="0"/>
                <a:cs typeface="STZhongsong" charset="0"/>
              </a:rPr>
              <a:t>Master</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C</a:t>
            </a:r>
            <a:r>
              <a:rPr kumimoji="1" lang="en-US" altLang="zh-CN" dirty="0" smtClean="0">
                <a:latin typeface="STZhongsong" charset="0"/>
                <a:ea typeface="STZhongsong" charset="0"/>
                <a:cs typeface="STZhongsong" charset="0"/>
              </a:rPr>
              <a:t>omputes</a:t>
            </a:r>
            <a:r>
              <a:rPr kumimoji="1" lang="zh-CN" altLang="en-US" dirty="0" smtClean="0">
                <a:latin typeface="STZhongsong" charset="0"/>
                <a:ea typeface="STZhongsong" charset="0"/>
                <a:cs typeface="STZhongsong" charset="0"/>
              </a:rPr>
              <a:t> </a:t>
            </a:r>
            <a:r>
              <a:rPr kumimoji="1" lang="en-US" altLang="zh-CN" dirty="0" err="1">
                <a:latin typeface="STZhongsong" charset="0"/>
                <a:ea typeface="STZhongsong" charset="0"/>
                <a:cs typeface="STZhongsong" charset="0"/>
              </a:rPr>
              <a:t>coflow</a:t>
            </a:r>
            <a:r>
              <a:rPr kumimoji="1" lang="zh-CN" altLang="en-US" dirty="0">
                <a:latin typeface="STZhongsong" charset="0"/>
                <a:ea typeface="STZhongsong" charset="0"/>
                <a:cs typeface="STZhongsong" charset="0"/>
              </a:rPr>
              <a:t> </a:t>
            </a:r>
            <a:r>
              <a:rPr kumimoji="1" lang="en-US" altLang="zh-CN" dirty="0">
                <a:latin typeface="STZhongsong" charset="0"/>
                <a:ea typeface="STZhongsong" charset="0"/>
                <a:cs typeface="STZhongsong" charset="0"/>
              </a:rPr>
              <a:t>priority</a:t>
            </a:r>
            <a:endParaRPr kumimoji="1" lang="zh-CN" altLang="en-US" dirty="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C</a:t>
            </a:r>
            <a:r>
              <a:rPr kumimoji="1" lang="en-US" altLang="zh-CN" dirty="0" smtClean="0">
                <a:latin typeface="STZhongsong" charset="0"/>
                <a:ea typeface="STZhongsong" charset="0"/>
                <a:cs typeface="STZhongsong" charset="0"/>
              </a:rPr>
              <a:t>omputes</a:t>
            </a:r>
            <a:r>
              <a:rPr kumimoji="1" lang="zh-CN" altLang="en-US" dirty="0" smtClean="0">
                <a:latin typeface="STZhongsong" charset="0"/>
                <a:ea typeface="STZhongsong" charset="0"/>
                <a:cs typeface="STZhongsong" charset="0"/>
              </a:rPr>
              <a:t> </a:t>
            </a:r>
            <a:r>
              <a:rPr kumimoji="1" lang="en-US" altLang="zh-CN" dirty="0">
                <a:latin typeface="STZhongsong" charset="0"/>
                <a:ea typeface="STZhongsong" charset="0"/>
                <a:cs typeface="STZhongsong" charset="0"/>
              </a:rPr>
              <a:t>flow</a:t>
            </a:r>
            <a:r>
              <a:rPr kumimoji="1" lang="zh-CN" altLang="en-US" dirty="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bandwidth</a:t>
            </a:r>
            <a:endParaRPr kumimoji="1" lang="zh-CN" altLang="en-US" dirty="0" smtClean="0">
              <a:latin typeface="STZhongsong" charset="0"/>
              <a:ea typeface="STZhongsong" charset="0"/>
              <a:cs typeface="STZhongsong" charset="0"/>
            </a:endParaRPr>
          </a:p>
          <a:p>
            <a:pPr lvl="1"/>
            <a:endParaRPr kumimoji="1" lang="zh-CN" altLang="en-US" dirty="0">
              <a:latin typeface="STZhongsong" charset="0"/>
              <a:ea typeface="STZhongsong" charset="0"/>
              <a:cs typeface="STZhongsong" charset="0"/>
            </a:endParaRPr>
          </a:p>
          <a:p>
            <a:pPr marL="0" indent="0">
              <a:buNone/>
            </a:pPr>
            <a:r>
              <a:rPr kumimoji="1" lang="en-US" altLang="zh-CN" dirty="0" smtClean="0">
                <a:latin typeface="STZhongsong" charset="0"/>
                <a:ea typeface="STZhongsong" charset="0"/>
                <a:cs typeface="STZhongsong" charset="0"/>
              </a:rPr>
              <a:t>Client</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I</a:t>
            </a:r>
            <a:r>
              <a:rPr kumimoji="1" lang="en-US" altLang="zh-CN" dirty="0" smtClean="0">
                <a:latin typeface="STZhongsong" charset="0"/>
                <a:ea typeface="STZhongsong" charset="0"/>
                <a:cs typeface="STZhongsong" charset="0"/>
              </a:rPr>
              <a:t>nteracts</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with</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applications</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O</a:t>
            </a:r>
            <a:r>
              <a:rPr kumimoji="1" lang="en-US" altLang="zh-CN" dirty="0" smtClean="0">
                <a:latin typeface="STZhongsong" charset="0"/>
                <a:ea typeface="STZhongsong" charset="0"/>
                <a:cs typeface="STZhongsong" charset="0"/>
              </a:rPr>
              <a:t>nly</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at</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ends</a:t>
            </a:r>
            <a:endParaRPr kumimoji="1" lang="zh-CN" altLang="en-US" dirty="0" smtClean="0">
              <a:latin typeface="STZhongsong" charset="0"/>
              <a:ea typeface="STZhongsong" charset="0"/>
              <a:cs typeface="STZhongsong" charset="0"/>
            </a:endParaRPr>
          </a:p>
          <a:p>
            <a:pPr marL="0" indent="0">
              <a:buNone/>
            </a:pPr>
            <a:r>
              <a:rPr kumimoji="1" lang="en-US" altLang="zh-CN" dirty="0" smtClean="0">
                <a:latin typeface="STZhongsong" charset="0"/>
                <a:ea typeface="STZhongsong" charset="0"/>
                <a:cs typeface="STZhongsong" charset="0"/>
              </a:rPr>
              <a:t>Slave</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R</a:t>
            </a:r>
            <a:r>
              <a:rPr kumimoji="1" lang="en-US" altLang="zh-CN" dirty="0" smtClean="0">
                <a:latin typeface="STZhongsong" charset="0"/>
                <a:ea typeface="STZhongsong" charset="0"/>
                <a:cs typeface="STZhongsong" charset="0"/>
              </a:rPr>
              <a:t>ate</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control</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C</a:t>
            </a:r>
            <a:r>
              <a:rPr kumimoji="1" lang="en-US" altLang="zh-CN" dirty="0" smtClean="0">
                <a:latin typeface="STZhongsong" charset="0"/>
                <a:ea typeface="STZhongsong" charset="0"/>
                <a:cs typeface="STZhongsong" charset="0"/>
              </a:rPr>
              <a:t>ommunications</a:t>
            </a:r>
            <a:endParaRPr kumimoji="1" lang="zh-CN" altLang="en-US" dirty="0">
              <a:latin typeface="STZhongsong" charset="0"/>
              <a:ea typeface="STZhongsong" charset="0"/>
              <a:cs typeface="STZhongsong" charset="0"/>
            </a:endParaRPr>
          </a:p>
        </p:txBody>
      </p:sp>
      <p:grpSp>
        <p:nvGrpSpPr>
          <p:cNvPr id="4" name="Group 8"/>
          <p:cNvGrpSpPr/>
          <p:nvPr/>
        </p:nvGrpSpPr>
        <p:grpSpPr>
          <a:xfrm>
            <a:off x="6553201" y="2384012"/>
            <a:ext cx="3638559" cy="3173031"/>
            <a:chOff x="2553762" y="2124177"/>
            <a:chExt cx="4193123" cy="3572220"/>
          </a:xfrm>
        </p:grpSpPr>
        <p:sp>
          <p:nvSpPr>
            <p:cNvPr id="5" name="Rectangle 9"/>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H1</a:t>
              </a:r>
            </a:p>
          </p:txBody>
        </p:sp>
        <p:cxnSp>
          <p:nvCxnSpPr>
            <p:cNvPr id="6" name="Straight Connector 10"/>
            <p:cNvCxnSpPr>
              <a:stCxn id="12"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11"/>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12"/>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13"/>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14"/>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5"/>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6"/>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7"/>
            <p:cNvCxnSpPr>
              <a:stCxn id="57"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8"/>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9"/>
            <p:cNvCxnSpPr>
              <a:stCxn id="57"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6" name="Rectangle 20"/>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H2</a:t>
              </a:r>
            </a:p>
          </p:txBody>
        </p:sp>
        <p:sp>
          <p:nvSpPr>
            <p:cNvPr id="17" name="Rectangle 21"/>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H3</a:t>
              </a:r>
            </a:p>
          </p:txBody>
        </p:sp>
        <p:cxnSp>
          <p:nvCxnSpPr>
            <p:cNvPr id="18" name="Straight Connector 22"/>
            <p:cNvCxnSpPr>
              <a:stCxn id="23"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23"/>
            <p:cNvCxnSpPr>
              <a:stCxn id="24"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24"/>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050" kern="0" dirty="0">
                  <a:solidFill>
                    <a:schemeClr val="bg1"/>
                  </a:solidFill>
                  <a:latin typeface="Calibri"/>
                </a:rPr>
                <a:t>H4</a:t>
              </a:r>
            </a:p>
          </p:txBody>
        </p:sp>
        <p:cxnSp>
          <p:nvCxnSpPr>
            <p:cNvPr id="21" name="Straight Connector 25"/>
            <p:cNvCxnSpPr>
              <a:stCxn id="27"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6"/>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H5</a:t>
              </a:r>
            </a:p>
          </p:txBody>
        </p:sp>
        <p:sp>
          <p:nvSpPr>
            <p:cNvPr id="23" name="Rectangle 27"/>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050" kern="0" dirty="0">
                  <a:solidFill>
                    <a:schemeClr val="bg1"/>
                  </a:solidFill>
                  <a:latin typeface="Calibri"/>
                </a:rPr>
                <a:t>H6</a:t>
              </a:r>
            </a:p>
          </p:txBody>
        </p:sp>
        <p:cxnSp>
          <p:nvCxnSpPr>
            <p:cNvPr id="24" name="Straight Connector 28"/>
            <p:cNvCxnSpPr>
              <a:stCxn id="29"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9"/>
            <p:cNvCxnSpPr>
              <a:stCxn id="30"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26" name="Group 30"/>
            <p:cNvGrpSpPr/>
            <p:nvPr/>
          </p:nvGrpSpPr>
          <p:grpSpPr>
            <a:xfrm>
              <a:off x="3622685" y="2124177"/>
              <a:ext cx="545969" cy="678181"/>
              <a:chOff x="1027560" y="1988818"/>
              <a:chExt cx="545969" cy="678181"/>
            </a:xfrm>
          </p:grpSpPr>
          <p:sp>
            <p:nvSpPr>
              <p:cNvPr id="109" name="Cube 11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11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27" name="Group 31"/>
            <p:cNvGrpSpPr/>
            <p:nvPr/>
          </p:nvGrpSpPr>
          <p:grpSpPr>
            <a:xfrm>
              <a:off x="2747082" y="4333601"/>
              <a:ext cx="978209" cy="243008"/>
              <a:chOff x="5220661" y="3675707"/>
              <a:chExt cx="978209" cy="243008"/>
            </a:xfrm>
          </p:grpSpPr>
          <p:sp>
            <p:nvSpPr>
              <p:cNvPr id="88"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8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32"/>
            <p:cNvGrpSpPr/>
            <p:nvPr/>
          </p:nvGrpSpPr>
          <p:grpSpPr>
            <a:xfrm>
              <a:off x="4168476" y="4333601"/>
              <a:ext cx="978209" cy="243008"/>
              <a:chOff x="5220661" y="3675707"/>
              <a:chExt cx="978209" cy="243008"/>
            </a:xfrm>
          </p:grpSpPr>
          <p:sp>
            <p:nvSpPr>
              <p:cNvPr id="67" name="Rectangle 7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33"/>
            <p:cNvGrpSpPr/>
            <p:nvPr/>
          </p:nvGrpSpPr>
          <p:grpSpPr>
            <a:xfrm>
              <a:off x="4486020" y="2128098"/>
              <a:ext cx="545969" cy="678181"/>
              <a:chOff x="1027560" y="1988818"/>
              <a:chExt cx="545969" cy="678181"/>
            </a:xfrm>
          </p:grpSpPr>
          <p:sp>
            <p:nvSpPr>
              <p:cNvPr id="63" name="Cube 6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6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30" name="Group 34"/>
            <p:cNvGrpSpPr/>
            <p:nvPr/>
          </p:nvGrpSpPr>
          <p:grpSpPr>
            <a:xfrm>
              <a:off x="5362716" y="2141219"/>
              <a:ext cx="545969" cy="678181"/>
              <a:chOff x="1027560" y="1988818"/>
              <a:chExt cx="545969" cy="678181"/>
            </a:xfrm>
          </p:grpSpPr>
          <p:sp>
            <p:nvSpPr>
              <p:cNvPr id="59" name="Cube 6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6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sp>
          <p:nvSpPr>
            <p:cNvPr id="31" name="Rectangle 3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H7</a:t>
              </a:r>
            </a:p>
          </p:txBody>
        </p:sp>
        <p:cxnSp>
          <p:nvCxnSpPr>
            <p:cNvPr id="32" name="Straight Connector 36"/>
            <p:cNvCxnSpPr>
              <a:stCxn id="38"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H8</a:t>
              </a:r>
            </a:p>
          </p:txBody>
        </p:sp>
        <p:sp>
          <p:nvSpPr>
            <p:cNvPr id="34" name="Rectangle 3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H9</a:t>
              </a:r>
            </a:p>
          </p:txBody>
        </p:sp>
        <p:cxnSp>
          <p:nvCxnSpPr>
            <p:cNvPr id="35" name="Straight Connector 39"/>
            <p:cNvCxnSpPr>
              <a:stCxn id="40"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40"/>
            <p:cNvCxnSpPr>
              <a:stCxn id="41"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41"/>
            <p:cNvGrpSpPr/>
            <p:nvPr/>
          </p:nvGrpSpPr>
          <p:grpSpPr>
            <a:xfrm>
              <a:off x="5579365" y="4342092"/>
              <a:ext cx="978209" cy="243008"/>
              <a:chOff x="5220661" y="3675707"/>
              <a:chExt cx="978209" cy="243008"/>
            </a:xfrm>
          </p:grpSpPr>
          <p:sp>
            <p:nvSpPr>
              <p:cNvPr id="38" name="Rectangle 4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113" name="Picture 12" descr="服务器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507" y="2818435"/>
            <a:ext cx="531632" cy="764117"/>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Arrow Connector 19"/>
          <p:cNvCxnSpPr>
            <a:stCxn id="45" idx="0"/>
          </p:cNvCxnSpPr>
          <p:nvPr/>
        </p:nvCxnSpPr>
        <p:spPr>
          <a:xfrm flipV="1">
            <a:off x="9603069" y="3511918"/>
            <a:ext cx="680931" cy="8421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18" name="Freeform 120"/>
          <p:cNvSpPr/>
          <p:nvPr/>
        </p:nvSpPr>
        <p:spPr>
          <a:xfrm>
            <a:off x="6662824" y="3357867"/>
            <a:ext cx="3367169" cy="2635923"/>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169" h="2635923">
                <a:moveTo>
                  <a:pt x="17387" y="2635923"/>
                </a:moveTo>
                <a:cubicBezTo>
                  <a:pt x="-7510" y="2309998"/>
                  <a:pt x="-23353" y="2196830"/>
                  <a:pt x="98869" y="1757737"/>
                </a:cubicBezTo>
                <a:cubicBezTo>
                  <a:pt x="221091" y="1318644"/>
                  <a:pt x="604354" y="42105"/>
                  <a:pt x="750718" y="1364"/>
                </a:cubicBezTo>
                <a:cubicBezTo>
                  <a:pt x="897082" y="-39377"/>
                  <a:pt x="1812992" y="843336"/>
                  <a:pt x="2172113" y="1133047"/>
                </a:cubicBezTo>
                <a:cubicBezTo>
                  <a:pt x="2531234" y="1422758"/>
                  <a:pt x="2706267" y="1489151"/>
                  <a:pt x="2905443" y="1739630"/>
                </a:cubicBezTo>
                <a:cubicBezTo>
                  <a:pt x="3104619" y="1990109"/>
                  <a:pt x="3256264" y="2374881"/>
                  <a:pt x="3367169" y="2635923"/>
                </a:cubicBezTo>
              </a:path>
            </a:pathLst>
          </a:custGeom>
          <a:ln w="88900">
            <a:solidFill>
              <a:srgbClr val="FF0000"/>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9" name="Freeform 122"/>
          <p:cNvSpPr/>
          <p:nvPr/>
        </p:nvSpPr>
        <p:spPr>
          <a:xfrm>
            <a:off x="7551476" y="3372869"/>
            <a:ext cx="2558484" cy="2368364"/>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1708 w 3668361"/>
              <a:gd name="connsiteY0" fmla="*/ 2516911 h 2571232"/>
              <a:gd name="connsiteX1" fmla="*/ 400061 w 3668361"/>
              <a:gd name="connsiteY1" fmla="*/ 1693046 h 2571232"/>
              <a:gd name="connsiteX2" fmla="*/ 1024751 w 3668361"/>
              <a:gd name="connsiteY2" fmla="*/ 887288 h 2571232"/>
              <a:gd name="connsiteX3" fmla="*/ 1884829 w 3668361"/>
              <a:gd name="connsiteY3" fmla="*/ 47 h 2571232"/>
              <a:gd name="connsiteX4" fmla="*/ 2600053 w 3668361"/>
              <a:gd name="connsiteY4" fmla="*/ 851073 h 2571232"/>
              <a:gd name="connsiteX5" fmla="*/ 3206635 w 3668361"/>
              <a:gd name="connsiteY5" fmla="*/ 1674939 h 2571232"/>
              <a:gd name="connsiteX6" fmla="*/ 3668361 w 3668361"/>
              <a:gd name="connsiteY6" fmla="*/ 2571232 h 2571232"/>
              <a:gd name="connsiteX0" fmla="*/ 0 w 3666653"/>
              <a:gd name="connsiteY0" fmla="*/ 2516911 h 2571232"/>
              <a:gd name="connsiteX1" fmla="*/ 398353 w 3666653"/>
              <a:gd name="connsiteY1" fmla="*/ 1693046 h 2571232"/>
              <a:gd name="connsiteX2" fmla="*/ 1023043 w 3666653"/>
              <a:gd name="connsiteY2" fmla="*/ 887288 h 2571232"/>
              <a:gd name="connsiteX3" fmla="*/ 1883121 w 3666653"/>
              <a:gd name="connsiteY3" fmla="*/ 47 h 2571232"/>
              <a:gd name="connsiteX4" fmla="*/ 2598345 w 3666653"/>
              <a:gd name="connsiteY4" fmla="*/ 851073 h 2571232"/>
              <a:gd name="connsiteX5" fmla="*/ 3204927 w 3666653"/>
              <a:gd name="connsiteY5" fmla="*/ 1674939 h 2571232"/>
              <a:gd name="connsiteX6" fmla="*/ 3666653 w 3666653"/>
              <a:gd name="connsiteY6" fmla="*/ 2571232 h 2571232"/>
              <a:gd name="connsiteX0" fmla="*/ 0 w 3666653"/>
              <a:gd name="connsiteY0" fmla="*/ 2516911 h 2571232"/>
              <a:gd name="connsiteX1" fmla="*/ 443620 w 3666653"/>
              <a:gd name="connsiteY1" fmla="*/ 1656833 h 2571232"/>
              <a:gd name="connsiteX2" fmla="*/ 1023043 w 3666653"/>
              <a:gd name="connsiteY2" fmla="*/ 887288 h 2571232"/>
              <a:gd name="connsiteX3" fmla="*/ 1883121 w 3666653"/>
              <a:gd name="connsiteY3" fmla="*/ 47 h 2571232"/>
              <a:gd name="connsiteX4" fmla="*/ 2598345 w 3666653"/>
              <a:gd name="connsiteY4" fmla="*/ 851073 h 2571232"/>
              <a:gd name="connsiteX5" fmla="*/ 3204927 w 3666653"/>
              <a:gd name="connsiteY5" fmla="*/ 1674939 h 2571232"/>
              <a:gd name="connsiteX6" fmla="*/ 3666653 w 3666653"/>
              <a:gd name="connsiteY6" fmla="*/ 2571232 h 2571232"/>
              <a:gd name="connsiteX0" fmla="*/ 0 w 3666653"/>
              <a:gd name="connsiteY0" fmla="*/ 2562175 h 2616496"/>
              <a:gd name="connsiteX1" fmla="*/ 443620 w 3666653"/>
              <a:gd name="connsiteY1" fmla="*/ 1702097 h 2616496"/>
              <a:gd name="connsiteX2" fmla="*/ 1023043 w 3666653"/>
              <a:gd name="connsiteY2" fmla="*/ 932552 h 2616496"/>
              <a:gd name="connsiteX3" fmla="*/ 1421394 w 3666653"/>
              <a:gd name="connsiteY3" fmla="*/ 44 h 2616496"/>
              <a:gd name="connsiteX4" fmla="*/ 2598345 w 3666653"/>
              <a:gd name="connsiteY4" fmla="*/ 896337 h 2616496"/>
              <a:gd name="connsiteX5" fmla="*/ 3204927 w 3666653"/>
              <a:gd name="connsiteY5" fmla="*/ 1720203 h 2616496"/>
              <a:gd name="connsiteX6" fmla="*/ 3666653 w 3666653"/>
              <a:gd name="connsiteY6" fmla="*/ 2616496 h 2616496"/>
              <a:gd name="connsiteX0" fmla="*/ 0 w 3666653"/>
              <a:gd name="connsiteY0" fmla="*/ 2562134 h 2616455"/>
              <a:gd name="connsiteX1" fmla="*/ 443620 w 3666653"/>
              <a:gd name="connsiteY1" fmla="*/ 1702056 h 2616455"/>
              <a:gd name="connsiteX2" fmla="*/ 878188 w 3666653"/>
              <a:gd name="connsiteY2" fmla="*/ 887243 h 2616455"/>
              <a:gd name="connsiteX3" fmla="*/ 1421394 w 3666653"/>
              <a:gd name="connsiteY3" fmla="*/ 3 h 2616455"/>
              <a:gd name="connsiteX4" fmla="*/ 2598345 w 3666653"/>
              <a:gd name="connsiteY4" fmla="*/ 896296 h 2616455"/>
              <a:gd name="connsiteX5" fmla="*/ 3204927 w 3666653"/>
              <a:gd name="connsiteY5" fmla="*/ 1720162 h 2616455"/>
              <a:gd name="connsiteX6" fmla="*/ 3666653 w 3666653"/>
              <a:gd name="connsiteY6" fmla="*/ 2616455 h 2616455"/>
              <a:gd name="connsiteX0" fmla="*/ 0 w 3666653"/>
              <a:gd name="connsiteY0" fmla="*/ 2516868 h 2571189"/>
              <a:gd name="connsiteX1" fmla="*/ 443620 w 3666653"/>
              <a:gd name="connsiteY1" fmla="*/ 1656790 h 2571189"/>
              <a:gd name="connsiteX2" fmla="*/ 878188 w 3666653"/>
              <a:gd name="connsiteY2" fmla="*/ 841977 h 2571189"/>
              <a:gd name="connsiteX3" fmla="*/ 1466661 w 3666653"/>
              <a:gd name="connsiteY3" fmla="*/ 4 h 2571189"/>
              <a:gd name="connsiteX4" fmla="*/ 2598345 w 3666653"/>
              <a:gd name="connsiteY4" fmla="*/ 851030 h 2571189"/>
              <a:gd name="connsiteX5" fmla="*/ 3204927 w 3666653"/>
              <a:gd name="connsiteY5" fmla="*/ 1674896 h 2571189"/>
              <a:gd name="connsiteX6" fmla="*/ 3666653 w 3666653"/>
              <a:gd name="connsiteY6" fmla="*/ 2571189 h 2571189"/>
              <a:gd name="connsiteX0" fmla="*/ 0 w 3666653"/>
              <a:gd name="connsiteY0" fmla="*/ 2531574 h 2585895"/>
              <a:gd name="connsiteX1" fmla="*/ 443620 w 3666653"/>
              <a:gd name="connsiteY1" fmla="*/ 1671496 h 2585895"/>
              <a:gd name="connsiteX2" fmla="*/ 878188 w 3666653"/>
              <a:gd name="connsiteY2" fmla="*/ 856683 h 2585895"/>
              <a:gd name="connsiteX3" fmla="*/ 1466661 w 3666653"/>
              <a:gd name="connsiteY3" fmla="*/ 14710 h 2585895"/>
              <a:gd name="connsiteX4" fmla="*/ 1991762 w 3666653"/>
              <a:gd name="connsiteY4" fmla="*/ 1599067 h 2585895"/>
              <a:gd name="connsiteX5" fmla="*/ 3204927 w 3666653"/>
              <a:gd name="connsiteY5" fmla="*/ 1689602 h 2585895"/>
              <a:gd name="connsiteX6" fmla="*/ 3666653 w 3666653"/>
              <a:gd name="connsiteY6" fmla="*/ 2585895 h 2585895"/>
              <a:gd name="connsiteX0" fmla="*/ 0 w 3666653"/>
              <a:gd name="connsiteY0" fmla="*/ 2533473 h 2587794"/>
              <a:gd name="connsiteX1" fmla="*/ 443620 w 3666653"/>
              <a:gd name="connsiteY1" fmla="*/ 1673395 h 2587794"/>
              <a:gd name="connsiteX2" fmla="*/ 878188 w 3666653"/>
              <a:gd name="connsiteY2" fmla="*/ 858582 h 2587794"/>
              <a:gd name="connsiteX3" fmla="*/ 1466661 w 3666653"/>
              <a:gd name="connsiteY3" fmla="*/ 16609 h 2587794"/>
              <a:gd name="connsiteX4" fmla="*/ 1928388 w 3666653"/>
              <a:gd name="connsiteY4" fmla="*/ 1655287 h 2587794"/>
              <a:gd name="connsiteX5" fmla="*/ 3204927 w 3666653"/>
              <a:gd name="connsiteY5" fmla="*/ 1691501 h 2587794"/>
              <a:gd name="connsiteX6" fmla="*/ 3666653 w 3666653"/>
              <a:gd name="connsiteY6" fmla="*/ 2587794 h 2587794"/>
              <a:gd name="connsiteX0" fmla="*/ 0 w 3666653"/>
              <a:gd name="connsiteY0" fmla="*/ 2533473 h 2587794"/>
              <a:gd name="connsiteX1" fmla="*/ 443620 w 3666653"/>
              <a:gd name="connsiteY1" fmla="*/ 1673395 h 2587794"/>
              <a:gd name="connsiteX2" fmla="*/ 878188 w 3666653"/>
              <a:gd name="connsiteY2" fmla="*/ 858582 h 2587794"/>
              <a:gd name="connsiteX3" fmla="*/ 1466661 w 3666653"/>
              <a:gd name="connsiteY3" fmla="*/ 16609 h 2587794"/>
              <a:gd name="connsiteX4" fmla="*/ 1928388 w 3666653"/>
              <a:gd name="connsiteY4" fmla="*/ 1655287 h 2587794"/>
              <a:gd name="connsiteX5" fmla="*/ 3204927 w 3666653"/>
              <a:gd name="connsiteY5" fmla="*/ 1691501 h 2587794"/>
              <a:gd name="connsiteX6" fmla="*/ 3666653 w 3666653"/>
              <a:gd name="connsiteY6" fmla="*/ 2587794 h 2587794"/>
              <a:gd name="connsiteX0" fmla="*/ 0 w 3666653"/>
              <a:gd name="connsiteY0" fmla="*/ 2533473 h 2587794"/>
              <a:gd name="connsiteX1" fmla="*/ 443620 w 3666653"/>
              <a:gd name="connsiteY1" fmla="*/ 1673395 h 2587794"/>
              <a:gd name="connsiteX2" fmla="*/ 878188 w 3666653"/>
              <a:gd name="connsiteY2" fmla="*/ 858582 h 2587794"/>
              <a:gd name="connsiteX3" fmla="*/ 1466661 w 3666653"/>
              <a:gd name="connsiteY3" fmla="*/ 16609 h 2587794"/>
              <a:gd name="connsiteX4" fmla="*/ 1928388 w 3666653"/>
              <a:gd name="connsiteY4" fmla="*/ 1655287 h 2587794"/>
              <a:gd name="connsiteX5" fmla="*/ 3666653 w 3666653"/>
              <a:gd name="connsiteY5" fmla="*/ 2587794 h 2587794"/>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18893 w 1947281"/>
              <a:gd name="connsiteY0" fmla="*/ 2524420 h 2524420"/>
              <a:gd name="connsiteX1" fmla="*/ 9840 w 1947281"/>
              <a:gd name="connsiteY1" fmla="*/ 1673395 h 2524420"/>
              <a:gd name="connsiteX2" fmla="*/ 444408 w 1947281"/>
              <a:gd name="connsiteY2" fmla="*/ 858582 h 2524420"/>
              <a:gd name="connsiteX3" fmla="*/ 1032881 w 1947281"/>
              <a:gd name="connsiteY3" fmla="*/ 16609 h 2524420"/>
              <a:gd name="connsiteX4" fmla="*/ 1494608 w 1947281"/>
              <a:gd name="connsiteY4" fmla="*/ 1655287 h 2524420"/>
              <a:gd name="connsiteX5" fmla="*/ 1947281 w 1947281"/>
              <a:gd name="connsiteY5" fmla="*/ 2524420 h 2524420"/>
              <a:gd name="connsiteX0" fmla="*/ 29054 w 1957442"/>
              <a:gd name="connsiteY0" fmla="*/ 2524420 h 2524420"/>
              <a:gd name="connsiteX1" fmla="*/ 20001 w 1957442"/>
              <a:gd name="connsiteY1" fmla="*/ 1673395 h 2524420"/>
              <a:gd name="connsiteX2" fmla="*/ 454569 w 1957442"/>
              <a:gd name="connsiteY2" fmla="*/ 858582 h 2524420"/>
              <a:gd name="connsiteX3" fmla="*/ 1043042 w 1957442"/>
              <a:gd name="connsiteY3" fmla="*/ 16609 h 2524420"/>
              <a:gd name="connsiteX4" fmla="*/ 1504769 w 1957442"/>
              <a:gd name="connsiteY4" fmla="*/ 1655287 h 2524420"/>
              <a:gd name="connsiteX5" fmla="*/ 1957442 w 1957442"/>
              <a:gd name="connsiteY5" fmla="*/ 2524420 h 2524420"/>
              <a:gd name="connsiteX0" fmla="*/ 5413 w 1933801"/>
              <a:gd name="connsiteY0" fmla="*/ 2524301 h 2524301"/>
              <a:gd name="connsiteX1" fmla="*/ 23520 w 1933801"/>
              <a:gd name="connsiteY1" fmla="*/ 1637062 h 2524301"/>
              <a:gd name="connsiteX2" fmla="*/ 430928 w 1933801"/>
              <a:gd name="connsiteY2" fmla="*/ 858463 h 2524301"/>
              <a:gd name="connsiteX3" fmla="*/ 1019401 w 1933801"/>
              <a:gd name="connsiteY3" fmla="*/ 16490 h 2524301"/>
              <a:gd name="connsiteX4" fmla="*/ 1481128 w 1933801"/>
              <a:gd name="connsiteY4" fmla="*/ 1655168 h 2524301"/>
              <a:gd name="connsiteX5" fmla="*/ 1933801 w 1933801"/>
              <a:gd name="connsiteY5" fmla="*/ 2524301 h 2524301"/>
              <a:gd name="connsiteX0" fmla="*/ 0 w 1928388"/>
              <a:gd name="connsiteY0" fmla="*/ 2524301 h 2524301"/>
              <a:gd name="connsiteX1" fmla="*/ 18107 w 1928388"/>
              <a:gd name="connsiteY1" fmla="*/ 1637062 h 2524301"/>
              <a:gd name="connsiteX2" fmla="*/ 425515 w 1928388"/>
              <a:gd name="connsiteY2" fmla="*/ 858463 h 2524301"/>
              <a:gd name="connsiteX3" fmla="*/ 1013988 w 1928388"/>
              <a:gd name="connsiteY3" fmla="*/ 16490 h 2524301"/>
              <a:gd name="connsiteX4" fmla="*/ 1475715 w 1928388"/>
              <a:gd name="connsiteY4" fmla="*/ 1655168 h 2524301"/>
              <a:gd name="connsiteX5" fmla="*/ 1928388 w 1928388"/>
              <a:gd name="connsiteY5" fmla="*/ 2524301 h 2524301"/>
              <a:gd name="connsiteX0" fmla="*/ 0 w 1928388"/>
              <a:gd name="connsiteY0" fmla="*/ 2524301 h 2524301"/>
              <a:gd name="connsiteX1" fmla="*/ 18107 w 1928388"/>
              <a:gd name="connsiteY1" fmla="*/ 1637062 h 2524301"/>
              <a:gd name="connsiteX2" fmla="*/ 425515 w 1928388"/>
              <a:gd name="connsiteY2" fmla="*/ 858463 h 2524301"/>
              <a:gd name="connsiteX3" fmla="*/ 1013988 w 1928388"/>
              <a:gd name="connsiteY3" fmla="*/ 16490 h 2524301"/>
              <a:gd name="connsiteX4" fmla="*/ 1475715 w 1928388"/>
              <a:gd name="connsiteY4" fmla="*/ 1655168 h 2524301"/>
              <a:gd name="connsiteX5" fmla="*/ 1928388 w 1928388"/>
              <a:gd name="connsiteY5" fmla="*/ 2524301 h 2524301"/>
              <a:gd name="connsiteX0" fmla="*/ 16347 w 1944735"/>
              <a:gd name="connsiteY0" fmla="*/ 2554546 h 2554546"/>
              <a:gd name="connsiteX1" fmla="*/ 34454 w 1944735"/>
              <a:gd name="connsiteY1" fmla="*/ 1667307 h 2554546"/>
              <a:gd name="connsiteX2" fmla="*/ 595771 w 1944735"/>
              <a:gd name="connsiteY2" fmla="*/ 553729 h 2554546"/>
              <a:gd name="connsiteX3" fmla="*/ 1030335 w 1944735"/>
              <a:gd name="connsiteY3" fmla="*/ 46735 h 2554546"/>
              <a:gd name="connsiteX4" fmla="*/ 1492062 w 1944735"/>
              <a:gd name="connsiteY4" fmla="*/ 1685413 h 2554546"/>
              <a:gd name="connsiteX5" fmla="*/ 1944735 w 1944735"/>
              <a:gd name="connsiteY5" fmla="*/ 2554546 h 255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4735" h="2554546">
                <a:moveTo>
                  <a:pt x="16347" y="2554546"/>
                </a:moveTo>
                <a:cubicBezTo>
                  <a:pt x="81985" y="2074712"/>
                  <a:pt x="-62117" y="2000776"/>
                  <a:pt x="34454" y="1667307"/>
                </a:cubicBezTo>
                <a:cubicBezTo>
                  <a:pt x="131025" y="1333838"/>
                  <a:pt x="429791" y="823824"/>
                  <a:pt x="595771" y="553729"/>
                </a:cubicBezTo>
                <a:cubicBezTo>
                  <a:pt x="761751" y="283634"/>
                  <a:pt x="880953" y="-141879"/>
                  <a:pt x="1030335" y="46735"/>
                </a:cubicBezTo>
                <a:cubicBezTo>
                  <a:pt x="1179717" y="235349"/>
                  <a:pt x="1339662" y="1267444"/>
                  <a:pt x="1492062" y="1685413"/>
                </a:cubicBezTo>
                <a:cubicBezTo>
                  <a:pt x="1644462" y="2103382"/>
                  <a:pt x="1881361" y="2315006"/>
                  <a:pt x="1944735" y="2554546"/>
                </a:cubicBezTo>
              </a:path>
            </a:pathLst>
          </a:custGeom>
          <a:ln w="88900">
            <a:solidFill>
              <a:srgbClr val="FFC000"/>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17" name="Picture 12" descr="服务器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2328" y="1921093"/>
            <a:ext cx="531632" cy="764117"/>
          </a:xfrm>
          <a:prstGeom prst="rect">
            <a:avLst/>
          </a:prstGeom>
          <a:noFill/>
          <a:extLst>
            <a:ext uri="{909E8E84-426E-40DD-AFC4-6F175D3DCCD1}">
              <a14:hiddenFill xmlns:a14="http://schemas.microsoft.com/office/drawing/2010/main">
                <a:solidFill>
                  <a:srgbClr val="FFFFFF"/>
                </a:solidFill>
              </a14:hiddenFill>
            </a:ext>
          </a:extLst>
        </p:spPr>
      </p:pic>
      <p:cxnSp>
        <p:nvCxnSpPr>
          <p:cNvPr id="120" name="Straight Arrow Connector 19"/>
          <p:cNvCxnSpPr/>
          <p:nvPr/>
        </p:nvCxnSpPr>
        <p:spPr>
          <a:xfrm flipH="1" flipV="1">
            <a:off x="10234064" y="2591861"/>
            <a:ext cx="32490" cy="38343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54131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heckerboard(across)">
                                      <p:cBhvr>
                                        <p:cTn id="18" dur="500"/>
                                        <p:tgtEl>
                                          <p:spTgt spid="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heckerboard(across)">
                                      <p:cBhvr>
                                        <p:cTn id="21" dur="500"/>
                                        <p:tgtEl>
                                          <p:spTgt spid="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heckerboard(across)">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500"/>
                                        <p:tgtEl>
                                          <p:spTgt spid="1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wipe(left)">
                                      <p:cBhvr>
                                        <p:cTn id="4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534EFD"/>
                </a:solidFill>
              </a:rPr>
              <a:t>System</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Actor</a:t>
            </a:r>
            <a:r>
              <a:rPr kumimoji="1" lang="zh-CN" altLang="en-US" dirty="0" smtClean="0"/>
              <a:t> </a:t>
            </a:r>
            <a:r>
              <a:rPr kumimoji="1" lang="en-US" altLang="zh-CN" dirty="0" smtClean="0"/>
              <a:t>Model</a:t>
            </a:r>
            <a:endParaRPr kumimoji="1" lang="zh-CN" altLang="en-US" dirty="0" smtClean="0"/>
          </a:p>
          <a:p>
            <a:pPr lvl="1"/>
            <a:r>
              <a:rPr kumimoji="1" lang="en-US" altLang="zh-CN" dirty="0" smtClean="0"/>
              <a:t>Different</a:t>
            </a:r>
            <a:r>
              <a:rPr kumimoji="1" lang="zh-CN" altLang="en-US" dirty="0"/>
              <a:t> </a:t>
            </a:r>
            <a:r>
              <a:rPr kumimoji="1" lang="en-US" altLang="zh-CN" dirty="0" smtClean="0"/>
              <a:t>actors</a:t>
            </a:r>
            <a:r>
              <a:rPr kumimoji="1" lang="zh-CN" altLang="en-US" dirty="0" smtClean="0"/>
              <a:t> </a:t>
            </a:r>
            <a:r>
              <a:rPr kumimoji="1" lang="en-US" altLang="zh-CN" dirty="0" smtClean="0"/>
              <a:t>do</a:t>
            </a:r>
            <a:r>
              <a:rPr kumimoji="1" lang="zh-CN" altLang="en-US" dirty="0" smtClean="0"/>
              <a:t> </a:t>
            </a:r>
            <a:r>
              <a:rPr kumimoji="1" lang="en-US" altLang="zh-CN" dirty="0" smtClean="0"/>
              <a:t>different</a:t>
            </a:r>
            <a:r>
              <a:rPr kumimoji="1" lang="zh-CN" altLang="en-US" dirty="0" smtClean="0"/>
              <a:t> </a:t>
            </a:r>
            <a:r>
              <a:rPr kumimoji="1" lang="en-US" altLang="zh-CN" dirty="0" smtClean="0"/>
              <a:t>things</a:t>
            </a:r>
            <a:endParaRPr kumimoji="1" lang="zh-CN" altLang="en-US" dirty="0" smtClean="0"/>
          </a:p>
          <a:p>
            <a:pPr lvl="1"/>
            <a:r>
              <a:rPr kumimoji="1" lang="en-US" altLang="zh-CN" dirty="0" err="1" smtClean="0"/>
              <a:t>Akka</a:t>
            </a:r>
            <a:r>
              <a:rPr kumimoji="1" lang="en-US" altLang="zh-CN" dirty="0"/>
              <a:t>:</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communication</a:t>
            </a:r>
            <a:endParaRPr kumimoji="1" lang="zh-CN" altLang="en-US" dirty="0"/>
          </a:p>
          <a:p>
            <a:r>
              <a:rPr kumimoji="1" lang="en-US" altLang="zh-CN" dirty="0" smtClean="0"/>
              <a:t>Information</a:t>
            </a:r>
            <a:r>
              <a:rPr kumimoji="1" lang="zh-CN" altLang="en-US" dirty="0" smtClean="0"/>
              <a:t> </a:t>
            </a:r>
            <a:r>
              <a:rPr kumimoji="1" lang="en-US" altLang="zh-CN" dirty="0" smtClean="0"/>
              <a:t>backup</a:t>
            </a:r>
            <a:r>
              <a:rPr kumimoji="1" lang="zh-CN" altLang="en-US" dirty="0" smtClean="0"/>
              <a:t> </a:t>
            </a:r>
            <a:r>
              <a:rPr kumimoji="1" lang="en-US" altLang="zh-CN" dirty="0" smtClean="0"/>
              <a:t>(</a:t>
            </a:r>
            <a:r>
              <a:rPr kumimoji="1" lang="en-US" altLang="zh-CN" dirty="0" smtClean="0">
                <a:solidFill>
                  <a:srgbClr val="FF0000"/>
                </a:solidFill>
              </a:rPr>
              <a:t>master</a:t>
            </a:r>
            <a:r>
              <a:rPr kumimoji="1" lang="zh-CN" altLang="en-US" dirty="0" smtClean="0">
                <a:solidFill>
                  <a:srgbClr val="FF0000"/>
                </a:solidFill>
              </a:rPr>
              <a:t> </a:t>
            </a:r>
            <a:r>
              <a:rPr kumimoji="1" lang="en-US" altLang="zh-CN" dirty="0" smtClean="0">
                <a:solidFill>
                  <a:srgbClr val="FF0000"/>
                </a:solidFill>
              </a:rPr>
              <a:t>backup</a:t>
            </a:r>
            <a:r>
              <a:rPr kumimoji="1" lang="en-US" altLang="zh-CN" dirty="0" smtClean="0"/>
              <a:t>)</a:t>
            </a:r>
            <a:r>
              <a:rPr kumimoji="1" lang="zh-CN" altLang="en-US" dirty="0" smtClean="0"/>
              <a:t> </a:t>
            </a:r>
            <a:r>
              <a:rPr kumimoji="1" lang="en-US" altLang="zh-CN" dirty="0" smtClean="0"/>
              <a:t>and</a:t>
            </a:r>
            <a:r>
              <a:rPr kumimoji="1" lang="zh-CN" altLang="en-US" dirty="0" smtClean="0"/>
              <a:t> </a:t>
            </a:r>
            <a:r>
              <a:rPr kumimoji="1" lang="en-US" altLang="zh-CN" dirty="0" smtClean="0"/>
              <a:t>restart</a:t>
            </a:r>
            <a:r>
              <a:rPr kumimoji="1" lang="zh-CN" altLang="en-US" dirty="0" smtClean="0"/>
              <a:t> </a:t>
            </a:r>
            <a:r>
              <a:rPr kumimoji="1" lang="en-US" altLang="zh-CN" dirty="0" smtClean="0"/>
              <a:t>quickly</a:t>
            </a:r>
            <a:r>
              <a:rPr kumimoji="1" lang="zh-CN" altLang="en-US" dirty="0" smtClean="0"/>
              <a:t>（～</a:t>
            </a:r>
            <a:r>
              <a:rPr kumimoji="1" lang="en-US" altLang="zh-CN" dirty="0" smtClean="0">
                <a:solidFill>
                  <a:srgbClr val="FF0000"/>
                </a:solidFill>
              </a:rPr>
              <a:t>23ms</a:t>
            </a:r>
            <a:r>
              <a:rPr kumimoji="1" lang="en-US" altLang="zh-CN" dirty="0" smtClean="0"/>
              <a:t>)</a:t>
            </a:r>
            <a:endParaRPr kumimoji="1" lang="zh-CN" altLang="en-US" dirty="0" smtClean="0"/>
          </a:p>
          <a:p>
            <a:r>
              <a:rPr kumimoji="1" lang="en-US" altLang="zh-CN" dirty="0" smtClean="0"/>
              <a:t>Fault-tolerant</a:t>
            </a:r>
            <a:r>
              <a:rPr kumimoji="1" lang="zh-CN" altLang="en-US" dirty="0" smtClean="0"/>
              <a:t> </a:t>
            </a:r>
            <a:r>
              <a:rPr kumimoji="1" lang="en-US" altLang="zh-CN" dirty="0" smtClean="0"/>
              <a:t>(</a:t>
            </a:r>
            <a:r>
              <a:rPr kumimoji="1" lang="en-US" altLang="zh-CN" dirty="0" err="1" smtClean="0"/>
              <a:t>Akka</a:t>
            </a:r>
            <a:r>
              <a:rPr kumimoji="1" lang="en-US" altLang="zh-CN" dirty="0"/>
              <a:t>)</a:t>
            </a:r>
            <a:endParaRPr kumimoji="1" lang="zh-CN" altLang="en-US" dirty="0" smtClean="0"/>
          </a:p>
          <a:p>
            <a:r>
              <a:rPr kumimoji="1" lang="en-US" altLang="zh-CN" dirty="0" smtClean="0"/>
              <a:t>Easy</a:t>
            </a:r>
            <a:r>
              <a:rPr kumimoji="1" lang="zh-CN" altLang="en-US" dirty="0" smtClean="0"/>
              <a:t> </a:t>
            </a:r>
            <a:r>
              <a:rPr kumimoji="1" lang="en-US" altLang="zh-CN" dirty="0" smtClean="0"/>
              <a:t>to</a:t>
            </a:r>
            <a:r>
              <a:rPr kumimoji="1" lang="zh-CN" altLang="en-US" dirty="0" smtClean="0"/>
              <a:t> </a:t>
            </a:r>
            <a:r>
              <a:rPr kumimoji="1" lang="en-US" altLang="zh-CN" dirty="0" smtClean="0"/>
              <a:t>deploy</a:t>
            </a:r>
            <a:r>
              <a:rPr kumimoji="1" lang="zh-CN" altLang="en-US" dirty="0" smtClean="0"/>
              <a:t> </a:t>
            </a:r>
          </a:p>
          <a:p>
            <a:r>
              <a:rPr kumimoji="1" lang="en-US" altLang="zh-CN" dirty="0" smtClean="0"/>
              <a:t>Provide</a:t>
            </a:r>
            <a:r>
              <a:rPr kumimoji="1" lang="zh-CN" altLang="en-US" dirty="0" smtClean="0"/>
              <a:t> </a:t>
            </a:r>
            <a:r>
              <a:rPr kumimoji="1" lang="en-US" altLang="zh-CN" dirty="0" smtClean="0"/>
              <a:t>API</a:t>
            </a:r>
            <a:endParaRPr kumimoji="1" lang="zh-CN" altLang="en-US" dirty="0" smtClean="0"/>
          </a:p>
          <a:p>
            <a:r>
              <a:rPr kumimoji="1" lang="is-IS" altLang="zh-CN" dirty="0" smtClean="0"/>
              <a:t>……</a:t>
            </a:r>
            <a:endParaRPr kumimoji="1" lang="zh-CN" altLang="en-US" dirty="0"/>
          </a:p>
        </p:txBody>
      </p:sp>
    </p:spTree>
    <p:extLst>
      <p:ext uri="{BB962C8B-B14F-4D97-AF65-F5344CB8AC3E}">
        <p14:creationId xmlns:p14="http://schemas.microsoft.com/office/powerpoint/2010/main" val="124343921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checkerboard(across)">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checkerboard(across)">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checkerboard(across)">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rgbClr val="534EFD"/>
                </a:solidFill>
              </a:rPr>
              <a:t>API</a:t>
            </a:r>
            <a:endParaRPr kumimoji="1" lang="zh-CN" altLang="en-US" dirty="0">
              <a:solidFill>
                <a:srgbClr val="534EFD"/>
              </a:solidFill>
            </a:endParaRPr>
          </a:p>
        </p:txBody>
      </p:sp>
      <p:sp>
        <p:nvSpPr>
          <p:cNvPr id="3" name="内容占位符 2"/>
          <p:cNvSpPr>
            <a:spLocks noGrp="1"/>
          </p:cNvSpPr>
          <p:nvPr>
            <p:ph sz="quarter" idx="1"/>
          </p:nvPr>
        </p:nvSpPr>
        <p:spPr>
          <a:xfrm>
            <a:off x="1677135" y="1118078"/>
            <a:ext cx="8801955" cy="578680"/>
          </a:xfrm>
        </p:spPr>
        <p:txBody>
          <a:bodyPr/>
          <a:lstStyle/>
          <a:p>
            <a:pPr marL="0" indent="0">
              <a:buNone/>
            </a:pPr>
            <a:r>
              <a:rPr kumimoji="1" lang="en-US" altLang="zh-CN" dirty="0" smtClean="0"/>
              <a:t>Yosemite</a:t>
            </a:r>
            <a:r>
              <a:rPr kumimoji="1" lang="zh-CN" altLang="en-US" dirty="0" smtClean="0"/>
              <a:t> </a:t>
            </a:r>
            <a:r>
              <a:rPr kumimoji="1" lang="en-US" altLang="zh-CN" dirty="0" smtClean="0"/>
              <a:t>provides</a:t>
            </a:r>
            <a:r>
              <a:rPr kumimoji="1" lang="zh-CN" altLang="en-US" dirty="0" smtClean="0"/>
              <a:t> </a:t>
            </a:r>
            <a:r>
              <a:rPr kumimoji="1" lang="en-US" altLang="zh-CN" dirty="0" smtClean="0"/>
              <a:t>API</a:t>
            </a:r>
            <a:r>
              <a:rPr kumimoji="1" lang="zh-CN" altLang="en-US" dirty="0" smtClean="0"/>
              <a:t> </a:t>
            </a:r>
            <a:r>
              <a:rPr kumimoji="1" lang="en-US" altLang="zh-CN" dirty="0" smtClean="0"/>
              <a:t>to</a:t>
            </a:r>
            <a:r>
              <a:rPr kumimoji="1" lang="zh-CN" altLang="en-US" dirty="0" smtClean="0"/>
              <a:t> </a:t>
            </a:r>
            <a:r>
              <a:rPr kumimoji="1" lang="en-US" altLang="zh-CN" dirty="0" smtClean="0"/>
              <a:t>users</a:t>
            </a:r>
            <a:endParaRPr kumimoji="1" lang="zh-CN" altLang="en-US" dirty="0"/>
          </a:p>
        </p:txBody>
      </p:sp>
      <p:graphicFrame>
        <p:nvGraphicFramePr>
          <p:cNvPr id="4" name="表格 3"/>
          <p:cNvGraphicFramePr>
            <a:graphicFrameLocks noGrp="1"/>
          </p:cNvGraphicFramePr>
          <p:nvPr>
            <p:extLst/>
          </p:nvPr>
        </p:nvGraphicFramePr>
        <p:xfrm>
          <a:off x="1677136" y="1696758"/>
          <a:ext cx="8801955" cy="2117316"/>
        </p:xfrm>
        <a:graphic>
          <a:graphicData uri="http://schemas.openxmlformats.org/drawingml/2006/table">
            <a:tbl>
              <a:tblPr firstRow="1" bandRow="1">
                <a:tableStyleId>{5C22544A-7EE6-4342-B048-85BDC9FD1C3A}</a:tableStyleId>
              </a:tblPr>
              <a:tblGrid>
                <a:gridCol w="2035395"/>
                <a:gridCol w="2289415"/>
                <a:gridCol w="1703399"/>
                <a:gridCol w="2773746"/>
              </a:tblGrid>
              <a:tr h="435775">
                <a:tc>
                  <a:txBody>
                    <a:bodyPr/>
                    <a:lstStyle/>
                    <a:p>
                      <a:r>
                        <a:rPr lang="en-US" altLang="zh-CN" dirty="0" smtClean="0">
                          <a:solidFill>
                            <a:schemeClr val="tx1"/>
                          </a:solidFill>
                          <a:latin typeface="STZhongsong" charset="0"/>
                          <a:ea typeface="STZhongsong" charset="0"/>
                          <a:cs typeface="STZhongsong" charset="0"/>
                        </a:rPr>
                        <a:t>Name</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STZhongsong" charset="0"/>
                          <a:ea typeface="STZhongsong" charset="0"/>
                          <a:cs typeface="STZhongsong" charset="0"/>
                        </a:rPr>
                        <a:t>Parameters</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STZhongsong" charset="0"/>
                          <a:ea typeface="STZhongsong" charset="0"/>
                          <a:cs typeface="STZhongsong" charset="0"/>
                        </a:rPr>
                        <a:t>Return</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STZhongsong" charset="0"/>
                          <a:ea typeface="STZhongsong" charset="0"/>
                          <a:cs typeface="STZhongsong" charset="0"/>
                        </a:rPr>
                        <a:t>Description</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4304">
                <a:tc>
                  <a:txBody>
                    <a:bodyPr/>
                    <a:lstStyle/>
                    <a:p>
                      <a:r>
                        <a:rPr lang="en-US" altLang="zh-CN" dirty="0" err="1" smtClean="0">
                          <a:latin typeface="STZhongsong" charset="0"/>
                          <a:ea typeface="STZhongsong" charset="0"/>
                          <a:cs typeface="STZhongsong" charset="0"/>
                        </a:rPr>
                        <a:t>RegisterCoflow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coflowdesc,weight</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Register</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a</a:t>
                      </a:r>
                      <a:r>
                        <a:rPr lang="zh-CN" altLang="en-US" baseline="0" dirty="0" smtClean="0">
                          <a:latin typeface="STZhongsong" charset="0"/>
                          <a:ea typeface="STZhongsong" charset="0"/>
                          <a:cs typeface="STZhongsong" charset="0"/>
                        </a:rPr>
                        <a:t> </a:t>
                      </a:r>
                      <a:r>
                        <a:rPr lang="en-US" altLang="zh-CN" baseline="0" dirty="0" err="1" smtClean="0">
                          <a:latin typeface="STZhongsong" charset="0"/>
                          <a:ea typeface="STZhongsong" charset="0"/>
                          <a:cs typeface="STZhongsong" charset="0"/>
                        </a:rPr>
                        <a:t>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717">
                <a:tc>
                  <a:txBody>
                    <a:bodyPr/>
                    <a:lstStyle/>
                    <a:p>
                      <a:r>
                        <a:rPr lang="en-US" altLang="zh-CN" dirty="0" smtClean="0">
                          <a:latin typeface="STZhongsong" charset="0"/>
                          <a:ea typeface="STZhongsong" charset="0"/>
                          <a:cs typeface="STZhongsong" charset="0"/>
                        </a:rPr>
                        <a:t>Send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r>
                        <a:rPr lang="en-US" altLang="zh-CN" dirty="0" smtClean="0">
                          <a:latin typeface="STZhongsong" charset="0"/>
                          <a:ea typeface="STZhongsong" charset="0"/>
                          <a:cs typeface="STZhongsong" charset="0"/>
                        </a:rPr>
                        <a:t>,</a:t>
                      </a:r>
                      <a:r>
                        <a:rPr lang="zh-CN" altLang="en-US" dirty="0" smtClean="0">
                          <a:latin typeface="STZhongsong" charset="0"/>
                          <a:ea typeface="STZhongsong" charset="0"/>
                          <a:cs typeface="STZhongsong" charset="0"/>
                        </a:rPr>
                        <a:t> </a:t>
                      </a:r>
                      <a:r>
                        <a:rPr lang="en-US" altLang="zh-CN" dirty="0" err="1" smtClean="0">
                          <a:latin typeface="STZhongsong" charset="0"/>
                          <a:ea typeface="STZhongsong" charset="0"/>
                          <a:cs typeface="STZhongsong" charset="0"/>
                        </a:rPr>
                        <a:t>dst</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bool</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send</a:t>
                      </a:r>
                      <a:r>
                        <a:rPr lang="zh-CN" altLang="en-US" dirty="0" smtClean="0">
                          <a:latin typeface="STZhongsong" charset="0"/>
                          <a:ea typeface="STZhongsong" charset="0"/>
                          <a:cs typeface="STZhongsong" charset="0"/>
                        </a:rPr>
                        <a:t> </a:t>
                      </a:r>
                      <a:r>
                        <a:rPr lang="en-US" altLang="zh-CN" dirty="0" smtClean="0">
                          <a:latin typeface="STZhongsong" charset="0"/>
                          <a:ea typeface="STZhongsong" charset="0"/>
                          <a:cs typeface="STZhongsong" charset="0"/>
                        </a:rPr>
                        <a:t>data</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to</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a</a:t>
                      </a:r>
                      <a:r>
                        <a:rPr lang="zh-CN" altLang="en-US" baseline="0" dirty="0" smtClean="0">
                          <a:latin typeface="STZhongsong" charset="0"/>
                          <a:ea typeface="STZhongsong" charset="0"/>
                          <a:cs typeface="STZhongsong" charset="0"/>
                        </a:rPr>
                        <a:t> </a:t>
                      </a:r>
                      <a:r>
                        <a:rPr lang="en-US" altLang="zh-CN" baseline="0" dirty="0" err="1" smtClean="0">
                          <a:latin typeface="STZhongsong" charset="0"/>
                          <a:ea typeface="STZhongsong" charset="0"/>
                          <a:cs typeface="STZhongsong" charset="0"/>
                        </a:rPr>
                        <a:t>dst</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9426">
                <a:tc>
                  <a:txBody>
                    <a:bodyPr/>
                    <a:lstStyle/>
                    <a:p>
                      <a:r>
                        <a:rPr lang="en-US" altLang="zh-CN" dirty="0" err="1" smtClean="0">
                          <a:latin typeface="STZhongsong" charset="0"/>
                          <a:ea typeface="STZhongsong" charset="0"/>
                          <a:cs typeface="STZhongsong" charset="0"/>
                        </a:rPr>
                        <a:t>Reveive</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STZhongsong" charset="0"/>
                          <a:ea typeface="STZhongsong" charset="0"/>
                          <a:cs typeface="STZhongsong" charset="0"/>
                        </a:rPr>
                        <a:t>bool</a:t>
                      </a:r>
                      <a:endParaRPr lang="zh-CN" altLang="en-US" dirty="0" smtClean="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receive</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a</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9426">
                <a:tc>
                  <a:txBody>
                    <a:bodyPr/>
                    <a:lstStyle/>
                    <a:p>
                      <a:r>
                        <a:rPr lang="en-US" altLang="zh-CN" dirty="0" err="1" smtClean="0">
                          <a:latin typeface="STZhongsong" charset="0"/>
                          <a:ea typeface="STZhongsong" charset="0"/>
                          <a:cs typeface="STZhongsong" charset="0"/>
                        </a:rPr>
                        <a:t>ReleaseCoflow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STZhongsong" charset="0"/>
                          <a:ea typeface="STZhongsong" charset="0"/>
                          <a:cs typeface="STZhongsong" charset="0"/>
                        </a:rPr>
                        <a:t>bool</a:t>
                      </a:r>
                      <a:endParaRPr lang="zh-CN" altLang="en-US" dirty="0" smtClean="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release</a:t>
                      </a:r>
                      <a:r>
                        <a:rPr lang="zh-CN" altLang="en-US" baseline="0" dirty="0" smtClean="0">
                          <a:latin typeface="STZhongsong" charset="0"/>
                          <a:ea typeface="STZhongsong" charset="0"/>
                          <a:cs typeface="STZhongsong" charset="0"/>
                        </a:rPr>
                        <a:t> </a:t>
                      </a:r>
                      <a:r>
                        <a:rPr lang="en-US" altLang="zh-CN" baseline="0" dirty="0" err="1" smtClean="0">
                          <a:latin typeface="STZhongsong" charset="0"/>
                          <a:ea typeface="STZhongsong" charset="0"/>
                          <a:cs typeface="STZhongsong" charset="0"/>
                        </a:rPr>
                        <a:t>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7" name="图片 6"/>
          <p:cNvPicPr>
            <a:picLocks noChangeAspect="1"/>
          </p:cNvPicPr>
          <p:nvPr/>
        </p:nvPicPr>
        <p:blipFill>
          <a:blip r:embed="rId3"/>
          <a:stretch>
            <a:fillRect/>
          </a:stretch>
        </p:blipFill>
        <p:spPr>
          <a:xfrm>
            <a:off x="1677134" y="3919734"/>
            <a:ext cx="4778596" cy="2938267"/>
          </a:xfrm>
          <a:prstGeom prst="rect">
            <a:avLst/>
          </a:prstGeom>
        </p:spPr>
      </p:pic>
      <p:sp>
        <p:nvSpPr>
          <p:cNvPr id="8" name="矩形 7"/>
          <p:cNvSpPr/>
          <p:nvPr/>
        </p:nvSpPr>
        <p:spPr>
          <a:xfrm>
            <a:off x="1829470" y="4974336"/>
            <a:ext cx="4485987" cy="27432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0" name="直线箭头连接符 9"/>
          <p:cNvCxnSpPr/>
          <p:nvPr/>
        </p:nvCxnSpPr>
        <p:spPr>
          <a:xfrm>
            <a:off x="6315456" y="5111496"/>
            <a:ext cx="6644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79920" y="5111496"/>
            <a:ext cx="2773680" cy="369332"/>
          </a:xfrm>
          <a:prstGeom prst="rect">
            <a:avLst/>
          </a:prstGeom>
          <a:noFill/>
          <a:ln w="44450">
            <a:solidFill>
              <a:srgbClr val="B167D2"/>
            </a:solidFill>
          </a:ln>
        </p:spPr>
        <p:txBody>
          <a:bodyPr wrap="square" rtlCol="0">
            <a:spAutoFit/>
          </a:bodyPr>
          <a:lstStyle/>
          <a:p>
            <a:r>
              <a:rPr kumimoji="1" lang="en-US" altLang="zh-CN" dirty="0"/>
              <a:t>Register</a:t>
            </a:r>
            <a:r>
              <a:rPr kumimoji="1" lang="zh-CN" altLang="en-US" dirty="0"/>
              <a:t> </a:t>
            </a:r>
            <a:r>
              <a:rPr kumimoji="1" lang="en-US" altLang="zh-CN" dirty="0"/>
              <a:t>a</a:t>
            </a:r>
            <a:r>
              <a:rPr kumimoji="1" lang="zh-CN" altLang="en-US" dirty="0"/>
              <a:t> </a:t>
            </a:r>
            <a:r>
              <a:rPr kumimoji="1" lang="en-US" altLang="zh-CN" dirty="0" err="1"/>
              <a:t>coflow</a:t>
            </a:r>
            <a:r>
              <a:rPr kumimoji="1" lang="zh-CN" altLang="en-US" dirty="0"/>
              <a:t> </a:t>
            </a:r>
          </a:p>
        </p:txBody>
      </p:sp>
      <p:sp>
        <p:nvSpPr>
          <p:cNvPr id="15" name="矩形 14"/>
          <p:cNvSpPr/>
          <p:nvPr/>
        </p:nvSpPr>
        <p:spPr>
          <a:xfrm>
            <a:off x="1829470" y="4537772"/>
            <a:ext cx="4485987" cy="27432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6" name="直线箭头连接符 15"/>
          <p:cNvCxnSpPr/>
          <p:nvPr/>
        </p:nvCxnSpPr>
        <p:spPr>
          <a:xfrm>
            <a:off x="6315456" y="4674932"/>
            <a:ext cx="6644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79920" y="4537771"/>
            <a:ext cx="2773680" cy="369332"/>
          </a:xfrm>
          <a:prstGeom prst="rect">
            <a:avLst/>
          </a:prstGeom>
          <a:noFill/>
          <a:ln w="44450">
            <a:solidFill>
              <a:srgbClr val="B167D2"/>
            </a:solidFill>
          </a:ln>
        </p:spPr>
        <p:txBody>
          <a:bodyPr wrap="square" rtlCol="0">
            <a:spAutoFit/>
          </a:bodyPr>
          <a:lstStyle/>
          <a:p>
            <a:r>
              <a:rPr kumimoji="1" lang="en-US" altLang="zh-CN" dirty="0"/>
              <a:t>Declare</a:t>
            </a:r>
            <a:r>
              <a:rPr kumimoji="1" lang="zh-CN" altLang="en-US" dirty="0"/>
              <a:t> </a:t>
            </a:r>
            <a:r>
              <a:rPr kumimoji="1" lang="en-US" altLang="zh-CN" dirty="0"/>
              <a:t>a</a:t>
            </a:r>
            <a:r>
              <a:rPr kumimoji="1" lang="zh-CN" altLang="en-US" dirty="0"/>
              <a:t> </a:t>
            </a:r>
            <a:r>
              <a:rPr kumimoji="1" lang="en-US" altLang="zh-CN" dirty="0"/>
              <a:t>client</a:t>
            </a:r>
            <a:endParaRPr kumimoji="1" lang="zh-CN" altLang="en-US" dirty="0"/>
          </a:p>
        </p:txBody>
      </p:sp>
      <p:sp>
        <p:nvSpPr>
          <p:cNvPr id="18" name="矩形 17"/>
          <p:cNvSpPr/>
          <p:nvPr/>
        </p:nvSpPr>
        <p:spPr>
          <a:xfrm>
            <a:off x="1829470" y="6187100"/>
            <a:ext cx="4485987" cy="27432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9" name="直线箭头连接符 18"/>
          <p:cNvCxnSpPr/>
          <p:nvPr/>
        </p:nvCxnSpPr>
        <p:spPr>
          <a:xfrm>
            <a:off x="6379833" y="6347773"/>
            <a:ext cx="6644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44298" y="6187100"/>
            <a:ext cx="2709303" cy="369332"/>
          </a:xfrm>
          <a:prstGeom prst="rect">
            <a:avLst/>
          </a:prstGeom>
          <a:noFill/>
          <a:ln w="44450">
            <a:solidFill>
              <a:srgbClr val="B167D2"/>
            </a:solidFill>
          </a:ln>
        </p:spPr>
        <p:txBody>
          <a:bodyPr wrap="square" rtlCol="0">
            <a:spAutoFit/>
          </a:bodyPr>
          <a:lstStyle/>
          <a:p>
            <a:r>
              <a:rPr kumimoji="1" lang="en-US" altLang="zh-CN" dirty="0"/>
              <a:t>Send</a:t>
            </a:r>
            <a:r>
              <a:rPr kumimoji="1" lang="zh-CN" altLang="en-US" dirty="0"/>
              <a:t> </a:t>
            </a:r>
            <a:r>
              <a:rPr kumimoji="1" lang="en-US" altLang="zh-CN" dirty="0"/>
              <a:t>a</a:t>
            </a:r>
            <a:r>
              <a:rPr kumimoji="1" lang="zh-CN" altLang="en-US" dirty="0"/>
              <a:t> </a:t>
            </a:r>
            <a:r>
              <a:rPr kumimoji="1" lang="en-US" altLang="zh-CN" dirty="0"/>
              <a:t>flow</a:t>
            </a:r>
            <a:endParaRPr kumimoji="1" lang="zh-CN" altLang="en-US" dirty="0"/>
          </a:p>
        </p:txBody>
      </p:sp>
    </p:spTree>
    <p:extLst>
      <p:ext uri="{BB962C8B-B14F-4D97-AF65-F5344CB8AC3E}">
        <p14:creationId xmlns:p14="http://schemas.microsoft.com/office/powerpoint/2010/main" val="150519351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P spid="18"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rgbClr val="534EFD"/>
                </a:solidFill>
              </a:rPr>
              <a:t>Open</a:t>
            </a:r>
            <a:r>
              <a:rPr kumimoji="1" lang="zh-CN" altLang="en-US" dirty="0" smtClean="0">
                <a:solidFill>
                  <a:srgbClr val="534EFD"/>
                </a:solidFill>
              </a:rPr>
              <a:t> </a:t>
            </a:r>
            <a:r>
              <a:rPr kumimoji="1" lang="en-US" altLang="zh-CN" dirty="0" smtClean="0">
                <a:solidFill>
                  <a:srgbClr val="534EFD"/>
                </a:solidFill>
              </a:rPr>
              <a:t>Source</a:t>
            </a:r>
            <a:endParaRPr kumimoji="1" lang="zh-CN" altLang="en-US" dirty="0">
              <a:solidFill>
                <a:srgbClr val="534EFD"/>
              </a:solidFill>
            </a:endParaRPr>
          </a:p>
        </p:txBody>
      </p:sp>
      <p:pic>
        <p:nvPicPr>
          <p:cNvPr id="5" name="图片 4"/>
          <p:cNvPicPr>
            <a:picLocks noChangeAspect="1"/>
          </p:cNvPicPr>
          <p:nvPr/>
        </p:nvPicPr>
        <p:blipFill>
          <a:blip r:embed="rId2"/>
          <a:stretch>
            <a:fillRect/>
          </a:stretch>
        </p:blipFill>
        <p:spPr>
          <a:xfrm>
            <a:off x="2082184" y="1696759"/>
            <a:ext cx="7991855" cy="4853321"/>
          </a:xfrm>
          <a:prstGeom prst="rect">
            <a:avLst/>
          </a:prstGeom>
        </p:spPr>
      </p:pic>
      <p:sp>
        <p:nvSpPr>
          <p:cNvPr id="6" name="内容占位符 2"/>
          <p:cNvSpPr>
            <a:spLocks noGrp="1"/>
          </p:cNvSpPr>
          <p:nvPr>
            <p:ph sz="quarter" idx="1"/>
          </p:nvPr>
        </p:nvSpPr>
        <p:spPr>
          <a:xfrm>
            <a:off x="1677135" y="1118078"/>
            <a:ext cx="8801955" cy="578680"/>
          </a:xfrm>
        </p:spPr>
        <p:txBody>
          <a:bodyPr/>
          <a:lstStyle/>
          <a:p>
            <a:pPr marL="0" indent="0">
              <a:buNone/>
            </a:pPr>
            <a:r>
              <a:rPr kumimoji="1" lang="en-US" altLang="zh-CN" dirty="0"/>
              <a:t>https://</a:t>
            </a:r>
            <a:r>
              <a:rPr kumimoji="1" lang="en-US" altLang="zh-CN" dirty="0" err="1"/>
              <a:t>github.com</a:t>
            </a:r>
            <a:r>
              <a:rPr kumimoji="1" lang="en-US" altLang="zh-CN" dirty="0"/>
              <a:t>/zhanghan1990/Yosemite</a:t>
            </a:r>
            <a:endParaRPr kumimoji="1" lang="zh-CN" altLang="en-US" dirty="0"/>
          </a:p>
        </p:txBody>
      </p:sp>
    </p:spTree>
    <p:extLst>
      <p:ext uri="{BB962C8B-B14F-4D97-AF65-F5344CB8AC3E}">
        <p14:creationId xmlns:p14="http://schemas.microsoft.com/office/powerpoint/2010/main" val="1788014412"/>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参考文献</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endParaRPr kumimoji="1" lang="zh-CN" altLang="en-US" dirty="0"/>
          </a:p>
        </p:txBody>
      </p:sp>
    </p:spTree>
    <p:extLst>
      <p:ext uri="{BB962C8B-B14F-4D97-AF65-F5344CB8AC3E}">
        <p14:creationId xmlns:p14="http://schemas.microsoft.com/office/powerpoint/2010/main" val="601385644"/>
      </p:ext>
    </p:extLst>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608" y="2204864"/>
            <a:ext cx="7344816" cy="1938992"/>
          </a:xfrm>
          <a:prstGeom prst="rect">
            <a:avLst/>
          </a:prstGeom>
          <a:noFill/>
        </p:spPr>
        <p:txBody>
          <a:bodyPr wrap="square" rtlCol="0">
            <a:spAutoFit/>
          </a:bodyPr>
          <a:lstStyle/>
          <a:p>
            <a:r>
              <a:rPr lang="zh-CN" altLang="en-US" sz="5400" dirty="0">
                <a:latin typeface="Adobe 楷体 Std R" pitchFamily="18" charset="-122"/>
                <a:ea typeface="Adobe 楷体 Std R" pitchFamily="18" charset="-122"/>
              </a:rPr>
              <a:t>恳请各位老师批评指正！</a:t>
            </a:r>
            <a:endParaRPr lang="en-US" altLang="zh-CN" sz="5400" dirty="0">
              <a:latin typeface="Adobe 楷体 Std R" pitchFamily="18" charset="-122"/>
              <a:ea typeface="Adobe 楷体 Std R" pitchFamily="18" charset="-122"/>
            </a:endParaRPr>
          </a:p>
          <a:p>
            <a:pPr algn="ctr"/>
            <a:r>
              <a:rPr lang="zh-CN" altLang="en-US" sz="6600" dirty="0">
                <a:latin typeface="Adobe 楷体 Std R" pitchFamily="18" charset="-122"/>
                <a:ea typeface="Adobe 楷体 Std R" pitchFamily="18" charset="-122"/>
              </a:rPr>
              <a:t>谢谢！</a:t>
            </a:r>
          </a:p>
        </p:txBody>
      </p:sp>
    </p:spTree>
    <p:extLst>
      <p:ext uri="{BB962C8B-B14F-4D97-AF65-F5344CB8AC3E}">
        <p14:creationId xmlns:p14="http://schemas.microsoft.com/office/powerpoint/2010/main" val="1172755590"/>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工作框架</a:t>
            </a:r>
            <a:endParaRPr kumimoji="1" lang="zh-CN" altLang="en-US" b="1" dirty="0">
              <a:solidFill>
                <a:schemeClr val="tx1"/>
              </a:solidFill>
            </a:endParaRPr>
          </a:p>
        </p:txBody>
      </p:sp>
      <p:grpSp>
        <p:nvGrpSpPr>
          <p:cNvPr id="36" name="组合 23"/>
          <p:cNvGrpSpPr/>
          <p:nvPr/>
        </p:nvGrpSpPr>
        <p:grpSpPr>
          <a:xfrm>
            <a:off x="2420471" y="1125415"/>
            <a:ext cx="7984367" cy="5435126"/>
            <a:chOff x="1519308" y="1880096"/>
            <a:chExt cx="9410612" cy="5939794"/>
          </a:xfrm>
        </p:grpSpPr>
        <p:sp>
          <p:nvSpPr>
            <p:cNvPr id="37" name="矩形 36"/>
            <p:cNvSpPr/>
            <p:nvPr/>
          </p:nvSpPr>
          <p:spPr>
            <a:xfrm>
              <a:off x="10312434" y="2201235"/>
              <a:ext cx="617486" cy="43355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tx1"/>
                </a:solidFill>
              </a:endParaRPr>
            </a:p>
            <a:p>
              <a:pPr algn="ctr"/>
              <a:r>
                <a:rPr lang="zh-CN" altLang="en-US" sz="2000" b="1" dirty="0" smtClean="0">
                  <a:solidFill>
                    <a:schemeClr val="tx1"/>
                  </a:solidFill>
                </a:rPr>
                <a:t>第</a:t>
              </a:r>
            </a:p>
            <a:p>
              <a:pPr algn="ctr"/>
              <a:r>
                <a:rPr lang="en-US" altLang="zh-CN" sz="2000" b="1" dirty="0" smtClean="0">
                  <a:solidFill>
                    <a:schemeClr val="tx1"/>
                  </a:solidFill>
                </a:rPr>
                <a:t>9</a:t>
              </a:r>
              <a:endParaRPr lang="zh-CN" altLang="en-US" sz="2000" b="1" dirty="0" smtClean="0">
                <a:solidFill>
                  <a:schemeClr val="tx1"/>
                </a:solidFill>
              </a:endParaRPr>
            </a:p>
            <a:p>
              <a:pPr algn="ctr"/>
              <a:r>
                <a:rPr lang="zh-CN" altLang="en-US" sz="2000" b="1" dirty="0" smtClean="0">
                  <a:solidFill>
                    <a:schemeClr val="tx1"/>
                  </a:solidFill>
                </a:rPr>
                <a:t>章</a:t>
              </a:r>
            </a:p>
            <a:p>
              <a:pPr algn="ctr"/>
              <a:endParaRPr lang="zh-CN" altLang="en-US" sz="2000" b="1" dirty="0">
                <a:solidFill>
                  <a:schemeClr val="tx1"/>
                </a:solidFill>
              </a:endParaRPr>
            </a:p>
            <a:p>
              <a:pPr algn="ctr"/>
              <a:r>
                <a:rPr lang="zh-CN" altLang="en-US" sz="2000" b="1" dirty="0" smtClean="0">
                  <a:solidFill>
                    <a:schemeClr val="tx1"/>
                  </a:solidFill>
                </a:rPr>
                <a:t>应用传输</a:t>
              </a:r>
              <a:r>
                <a:rPr lang="zh-CN" altLang="en-US" sz="2000" b="1" dirty="0">
                  <a:solidFill>
                    <a:schemeClr val="tx1"/>
                  </a:solidFill>
                </a:rPr>
                <a:t>优化系统</a:t>
              </a:r>
            </a:p>
          </p:txBody>
        </p:sp>
        <p:cxnSp>
          <p:nvCxnSpPr>
            <p:cNvPr id="38" name="直接箭头连接符 29"/>
            <p:cNvCxnSpPr/>
            <p:nvPr/>
          </p:nvCxnSpPr>
          <p:spPr>
            <a:xfrm>
              <a:off x="9800622" y="2958583"/>
              <a:ext cx="534207" cy="1516906"/>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31"/>
            <p:cNvCxnSpPr/>
            <p:nvPr/>
          </p:nvCxnSpPr>
          <p:spPr>
            <a:xfrm flipV="1">
              <a:off x="9692508" y="4559598"/>
              <a:ext cx="604485" cy="2012267"/>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33"/>
            <p:cNvGrpSpPr/>
            <p:nvPr/>
          </p:nvGrpSpPr>
          <p:grpSpPr>
            <a:xfrm>
              <a:off x="3090355" y="1880096"/>
              <a:ext cx="6635375" cy="2972044"/>
              <a:chOff x="2770315" y="1675164"/>
              <a:chExt cx="6635375" cy="2972044"/>
            </a:xfrm>
          </p:grpSpPr>
          <p:sp>
            <p:nvSpPr>
              <p:cNvPr id="53" name="矩形 52"/>
              <p:cNvSpPr/>
              <p:nvPr/>
            </p:nvSpPr>
            <p:spPr>
              <a:xfrm>
                <a:off x="4768264" y="2092083"/>
                <a:ext cx="3818640" cy="91171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第</a:t>
                </a:r>
                <a:r>
                  <a:rPr lang="en-US" altLang="zh-CN" sz="2000" b="1" dirty="0" smtClean="0">
                    <a:solidFill>
                      <a:schemeClr val="tx1"/>
                    </a:solidFill>
                  </a:rPr>
                  <a:t>4</a:t>
                </a:r>
                <a:r>
                  <a:rPr lang="zh-CN" altLang="en-US" sz="2000" b="1" dirty="0" smtClean="0">
                    <a:solidFill>
                      <a:schemeClr val="tx1"/>
                    </a:solidFill>
                  </a:rPr>
                  <a:t>章</a:t>
                </a:r>
              </a:p>
              <a:p>
                <a:pPr algn="ctr"/>
                <a:r>
                  <a:rPr lang="zh-CN" altLang="en-US" sz="2000" b="1" dirty="0">
                    <a:solidFill>
                      <a:schemeClr val="tx1"/>
                    </a:solidFill>
                  </a:rPr>
                  <a:t>期限敏感流的负载自适应传输优化方案</a:t>
                </a:r>
                <a:endParaRPr lang="zh-CN" altLang="en-US" sz="2000" b="1" dirty="0" smtClean="0">
                  <a:solidFill>
                    <a:schemeClr val="tx1"/>
                  </a:solidFill>
                </a:endParaRPr>
              </a:p>
            </p:txBody>
          </p:sp>
          <p:sp>
            <p:nvSpPr>
              <p:cNvPr id="54" name="矩形 53"/>
              <p:cNvSpPr/>
              <p:nvPr/>
            </p:nvSpPr>
            <p:spPr>
              <a:xfrm>
                <a:off x="4659350" y="3488721"/>
                <a:ext cx="4037195" cy="107503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第</a:t>
                </a:r>
                <a:r>
                  <a:rPr lang="en-US" altLang="zh-CN" sz="2000" b="1" dirty="0" smtClean="0">
                    <a:solidFill>
                      <a:schemeClr val="tx1"/>
                    </a:solidFill>
                  </a:rPr>
                  <a:t>5</a:t>
                </a:r>
                <a:r>
                  <a:rPr lang="zh-CN" altLang="en-US" sz="2000" b="1" dirty="0" smtClean="0">
                    <a:solidFill>
                      <a:schemeClr val="tx1"/>
                    </a:solidFill>
                  </a:rPr>
                  <a:t>章</a:t>
                </a:r>
              </a:p>
              <a:p>
                <a:pPr algn="ctr"/>
                <a:r>
                  <a:rPr lang="zh-CN" altLang="en-US" sz="2000" b="1" dirty="0">
                    <a:solidFill>
                      <a:schemeClr val="tx1"/>
                    </a:solidFill>
                  </a:rPr>
                  <a:t>基于流持续时间的传输优化方案</a:t>
                </a:r>
                <a:endParaRPr lang="zh-CN" altLang="en-US" sz="2000" b="1" dirty="0">
                  <a:solidFill>
                    <a:schemeClr val="tx1"/>
                  </a:solidFill>
                </a:endParaRPr>
              </a:p>
            </p:txBody>
          </p:sp>
          <p:sp>
            <p:nvSpPr>
              <p:cNvPr id="55" name="矩形 54"/>
              <p:cNvSpPr/>
              <p:nvPr/>
            </p:nvSpPr>
            <p:spPr>
              <a:xfrm>
                <a:off x="2770315" y="1675164"/>
                <a:ext cx="6635375" cy="2972044"/>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grpSp>
        <p:grpSp>
          <p:nvGrpSpPr>
            <p:cNvPr id="47" name="组合 34"/>
            <p:cNvGrpSpPr/>
            <p:nvPr/>
          </p:nvGrpSpPr>
          <p:grpSpPr>
            <a:xfrm>
              <a:off x="3117737" y="4774822"/>
              <a:ext cx="6607993" cy="3045068"/>
              <a:chOff x="2797697" y="4280330"/>
              <a:chExt cx="6607993" cy="3045068"/>
            </a:xfrm>
          </p:grpSpPr>
          <p:sp>
            <p:nvSpPr>
              <p:cNvPr id="50" name="矩形 49"/>
              <p:cNvSpPr/>
              <p:nvPr/>
            </p:nvSpPr>
            <p:spPr>
              <a:xfrm>
                <a:off x="4662401" y="4842569"/>
                <a:ext cx="4034142" cy="9341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第</a:t>
                </a:r>
                <a:r>
                  <a:rPr lang="en-US" altLang="zh-CN" sz="2000" b="1" dirty="0" smtClean="0">
                    <a:solidFill>
                      <a:schemeClr val="tx1"/>
                    </a:solidFill>
                  </a:rPr>
                  <a:t>7</a:t>
                </a:r>
                <a:r>
                  <a:rPr lang="zh-CN" altLang="en-US" sz="2000" b="1" dirty="0" smtClean="0">
                    <a:solidFill>
                      <a:schemeClr val="tx1"/>
                    </a:solidFill>
                  </a:rPr>
                  <a:t>章</a:t>
                </a:r>
              </a:p>
              <a:p>
                <a:pPr algn="ctr"/>
                <a:r>
                  <a:rPr lang="zh-CN" altLang="en-US" sz="2000" b="1" dirty="0">
                    <a:solidFill>
                      <a:schemeClr val="tx1"/>
                    </a:solidFill>
                  </a:rPr>
                  <a:t>基于流信息的任务级传输优化方案</a:t>
                </a:r>
                <a:endParaRPr lang="zh-CN" altLang="en-US" sz="2000" b="1" dirty="0">
                  <a:solidFill>
                    <a:schemeClr val="tx1"/>
                  </a:solidFill>
                </a:endParaRPr>
              </a:p>
            </p:txBody>
          </p:sp>
          <p:sp>
            <p:nvSpPr>
              <p:cNvPr id="51" name="文本框 50"/>
              <p:cNvSpPr txBox="1"/>
              <p:nvPr/>
            </p:nvSpPr>
            <p:spPr>
              <a:xfrm>
                <a:off x="4447713" y="4280330"/>
                <a:ext cx="3519265" cy="504532"/>
              </a:xfrm>
              <a:prstGeom prst="rect">
                <a:avLst/>
              </a:prstGeom>
              <a:noFill/>
            </p:spPr>
            <p:txBody>
              <a:bodyPr wrap="square" rtlCol="0">
                <a:spAutoFit/>
              </a:bodyPr>
              <a:lstStyle/>
              <a:p>
                <a:r>
                  <a:rPr lang="zh-CN" altLang="en-US" sz="2400" b="1" dirty="0"/>
                  <a:t>任务级传输优化</a:t>
                </a:r>
                <a:r>
                  <a:rPr lang="zh-CN" altLang="en-US" sz="2400" b="1" dirty="0" smtClean="0"/>
                  <a:t>方法</a:t>
                </a:r>
                <a:endParaRPr lang="zh-CN" altLang="en-US" sz="2400" b="1" dirty="0"/>
              </a:p>
            </p:txBody>
          </p:sp>
          <p:sp>
            <p:nvSpPr>
              <p:cNvPr id="52" name="矩形 51"/>
              <p:cNvSpPr/>
              <p:nvPr/>
            </p:nvSpPr>
            <p:spPr>
              <a:xfrm>
                <a:off x="2797697" y="4357649"/>
                <a:ext cx="6607993" cy="2967749"/>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solidFill>
                    <a:schemeClr val="tx1"/>
                  </a:solidFill>
                </a:endParaRPr>
              </a:p>
            </p:txBody>
          </p:sp>
        </p:grpSp>
        <p:sp>
          <p:nvSpPr>
            <p:cNvPr id="48" name="矩形 47"/>
            <p:cNvSpPr/>
            <p:nvPr/>
          </p:nvSpPr>
          <p:spPr>
            <a:xfrm>
              <a:off x="1519308" y="2268454"/>
              <a:ext cx="604881" cy="441407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第</a:t>
              </a:r>
            </a:p>
            <a:p>
              <a:pPr algn="ctr"/>
              <a:r>
                <a:rPr lang="en-US" altLang="zh-CN" sz="2400" b="1" dirty="0" smtClean="0">
                  <a:solidFill>
                    <a:schemeClr val="tx1"/>
                  </a:solidFill>
                </a:rPr>
                <a:t>2</a:t>
              </a:r>
              <a:endParaRPr lang="zh-CN" altLang="en-US" sz="2400" b="1" dirty="0" smtClean="0">
                <a:solidFill>
                  <a:schemeClr val="tx1"/>
                </a:solidFill>
              </a:endParaRPr>
            </a:p>
            <a:p>
              <a:pPr algn="ctr"/>
              <a:r>
                <a:rPr lang="zh-CN" altLang="en-US" sz="2400" b="1" dirty="0" smtClean="0">
                  <a:solidFill>
                    <a:schemeClr val="tx1"/>
                  </a:solidFill>
                </a:rPr>
                <a:t>章</a:t>
              </a:r>
            </a:p>
            <a:p>
              <a:pPr algn="ctr"/>
              <a:endParaRPr lang="zh-CN" altLang="en-US" sz="2400" b="1" dirty="0" smtClean="0">
                <a:solidFill>
                  <a:schemeClr val="tx1"/>
                </a:solidFill>
              </a:endParaRPr>
            </a:p>
            <a:p>
              <a:pPr algn="ctr"/>
              <a:r>
                <a:rPr lang="zh-CN" altLang="en-US" sz="2400" b="1" dirty="0" smtClean="0">
                  <a:solidFill>
                    <a:schemeClr val="tx1"/>
                  </a:solidFill>
                </a:rPr>
                <a:t>国内外</a:t>
              </a:r>
              <a:r>
                <a:rPr lang="zh-CN" altLang="en-US" sz="2400" b="1" dirty="0">
                  <a:solidFill>
                    <a:schemeClr val="tx1"/>
                  </a:solidFill>
                </a:rPr>
                <a:t>研究现状</a:t>
              </a:r>
            </a:p>
          </p:txBody>
        </p:sp>
        <p:cxnSp>
          <p:nvCxnSpPr>
            <p:cNvPr id="49" name="直接箭头连接符 36"/>
            <p:cNvCxnSpPr/>
            <p:nvPr/>
          </p:nvCxnSpPr>
          <p:spPr>
            <a:xfrm flipV="1">
              <a:off x="2124189" y="4293242"/>
              <a:ext cx="862943" cy="266356"/>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5044964" y="1005694"/>
            <a:ext cx="3046638" cy="461665"/>
          </a:xfrm>
          <a:prstGeom prst="rect">
            <a:avLst/>
          </a:prstGeom>
          <a:noFill/>
        </p:spPr>
        <p:txBody>
          <a:bodyPr wrap="square" rtlCol="0">
            <a:spAutoFit/>
          </a:bodyPr>
          <a:lstStyle/>
          <a:p>
            <a:r>
              <a:rPr lang="zh-CN" altLang="en-US" sz="2400" b="1" dirty="0"/>
              <a:t>流级传输优化</a:t>
            </a:r>
            <a:r>
              <a:rPr lang="zh-CN" altLang="en-US" sz="2400" b="1" dirty="0" smtClean="0"/>
              <a:t>方法</a:t>
            </a:r>
            <a:endParaRPr lang="zh-CN" altLang="en-US" sz="2400" b="1" dirty="0"/>
          </a:p>
        </p:txBody>
      </p:sp>
      <p:sp>
        <p:nvSpPr>
          <p:cNvPr id="57" name="矩形 56"/>
          <p:cNvSpPr/>
          <p:nvPr/>
        </p:nvSpPr>
        <p:spPr>
          <a:xfrm>
            <a:off x="5261888" y="5560573"/>
            <a:ext cx="3519594" cy="91134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第</a:t>
            </a:r>
            <a:r>
              <a:rPr lang="en-US" altLang="zh-CN" sz="2000" b="1" dirty="0" smtClean="0">
                <a:solidFill>
                  <a:schemeClr val="tx1"/>
                </a:solidFill>
              </a:rPr>
              <a:t>8</a:t>
            </a:r>
            <a:r>
              <a:rPr lang="zh-CN" altLang="en-US" sz="2000" b="1" dirty="0" smtClean="0">
                <a:solidFill>
                  <a:schemeClr val="tx1"/>
                </a:solidFill>
              </a:rPr>
              <a:t>章</a:t>
            </a:r>
          </a:p>
          <a:p>
            <a:pPr algn="ctr"/>
            <a:r>
              <a:rPr lang="zh-CN" altLang="en-US" sz="2000" b="1" dirty="0">
                <a:solidFill>
                  <a:schemeClr val="tx1"/>
                </a:solidFill>
              </a:rPr>
              <a:t>基于重要性和网络拥塞的任务传输调度方案</a:t>
            </a:r>
            <a:endParaRPr lang="zh-CN" altLang="en-US" sz="2000" b="1" dirty="0">
              <a:solidFill>
                <a:schemeClr val="tx1"/>
              </a:solidFill>
            </a:endParaRPr>
          </a:p>
        </p:txBody>
      </p:sp>
      <p:cxnSp>
        <p:nvCxnSpPr>
          <p:cNvPr id="58" name="直接箭头连接符 27"/>
          <p:cNvCxnSpPr>
            <a:stCxn id="50" idx="2"/>
          </p:cNvCxnSpPr>
          <p:nvPr/>
        </p:nvCxnSpPr>
        <p:spPr>
          <a:xfrm flipH="1">
            <a:off x="7068509" y="5143452"/>
            <a:ext cx="1603" cy="44243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3998222" y="1450624"/>
            <a:ext cx="1126046" cy="19411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第</a:t>
            </a:r>
            <a:r>
              <a:rPr lang="en-US" altLang="zh-CN" sz="2400" b="1" dirty="0" smtClean="0">
                <a:solidFill>
                  <a:schemeClr val="tx1"/>
                </a:solidFill>
              </a:rPr>
              <a:t>3</a:t>
            </a:r>
            <a:r>
              <a:rPr lang="zh-CN" altLang="en-US" sz="2400" b="1" dirty="0" smtClean="0">
                <a:solidFill>
                  <a:schemeClr val="tx1"/>
                </a:solidFill>
              </a:rPr>
              <a:t>章</a:t>
            </a:r>
            <a:endParaRPr lang="zh-CN" altLang="en-US" sz="2400" b="1" dirty="0" smtClean="0">
              <a:solidFill>
                <a:schemeClr val="tx1"/>
              </a:solidFill>
            </a:endParaRPr>
          </a:p>
          <a:p>
            <a:pPr algn="ctr"/>
            <a:r>
              <a:rPr lang="zh-CN" altLang="en-US" sz="2400" b="1" dirty="0" smtClean="0">
                <a:solidFill>
                  <a:schemeClr val="tx1"/>
                </a:solidFill>
              </a:rPr>
              <a:t>基于</a:t>
            </a:r>
            <a:r>
              <a:rPr lang="en-US" altLang="zh-CN" sz="2400" b="1" dirty="0" smtClean="0">
                <a:solidFill>
                  <a:schemeClr val="tx1"/>
                </a:solidFill>
              </a:rPr>
              <a:t>ECN</a:t>
            </a:r>
            <a:r>
              <a:rPr lang="zh-CN" altLang="en-US" sz="2400" b="1" dirty="0" smtClean="0">
                <a:solidFill>
                  <a:schemeClr val="tx1"/>
                </a:solidFill>
              </a:rPr>
              <a:t>标记的流模型</a:t>
            </a:r>
            <a:endParaRPr lang="zh-CN" altLang="en-US" sz="2400" b="1" dirty="0">
              <a:solidFill>
                <a:schemeClr val="tx1"/>
              </a:solidFill>
            </a:endParaRPr>
          </a:p>
        </p:txBody>
      </p:sp>
      <p:sp>
        <p:nvSpPr>
          <p:cNvPr id="60" name="矩形 59"/>
          <p:cNvSpPr/>
          <p:nvPr/>
        </p:nvSpPr>
        <p:spPr>
          <a:xfrm>
            <a:off x="3859460" y="4251500"/>
            <a:ext cx="1245641" cy="210895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第</a:t>
            </a:r>
            <a:r>
              <a:rPr lang="en-US" altLang="zh-CN" sz="2400" b="1" dirty="0">
                <a:solidFill>
                  <a:schemeClr val="tx1"/>
                </a:solidFill>
              </a:rPr>
              <a:t>6</a:t>
            </a:r>
            <a:r>
              <a:rPr lang="zh-CN" altLang="en-US" sz="2400" b="1" dirty="0" smtClean="0">
                <a:solidFill>
                  <a:schemeClr val="tx1"/>
                </a:solidFill>
              </a:rPr>
              <a:t>章</a:t>
            </a:r>
            <a:endParaRPr lang="zh-CN" altLang="en-US" sz="2400" b="1" dirty="0" smtClean="0">
              <a:solidFill>
                <a:schemeClr val="tx1"/>
              </a:solidFill>
            </a:endParaRPr>
          </a:p>
          <a:p>
            <a:pPr algn="ctr"/>
            <a:r>
              <a:rPr lang="zh-CN" altLang="en-US" sz="2400" b="1" dirty="0" smtClean="0">
                <a:solidFill>
                  <a:schemeClr val="tx1"/>
                </a:solidFill>
              </a:rPr>
              <a:t>任务</a:t>
            </a:r>
            <a:r>
              <a:rPr lang="zh-CN" altLang="en-US" sz="2400" b="1" dirty="0" smtClean="0">
                <a:solidFill>
                  <a:schemeClr val="tx1"/>
                </a:solidFill>
              </a:rPr>
              <a:t>级别优化</a:t>
            </a:r>
            <a:r>
              <a:rPr lang="zh-CN" altLang="en-US" sz="2400" b="1" dirty="0">
                <a:solidFill>
                  <a:schemeClr val="tx1"/>
                </a:solidFill>
              </a:rPr>
              <a:t>模型</a:t>
            </a:r>
          </a:p>
        </p:txBody>
      </p:sp>
      <p:cxnSp>
        <p:nvCxnSpPr>
          <p:cNvPr id="61" name="直接箭头连接符 36"/>
          <p:cNvCxnSpPr/>
          <p:nvPr/>
        </p:nvCxnSpPr>
        <p:spPr>
          <a:xfrm>
            <a:off x="2914611" y="3581878"/>
            <a:ext cx="775262" cy="30895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36"/>
          <p:cNvCxnSpPr>
            <a:endCxn id="62" idx="1"/>
          </p:cNvCxnSpPr>
          <p:nvPr/>
        </p:nvCxnSpPr>
        <p:spPr>
          <a:xfrm flipV="1">
            <a:off x="5131613" y="1640639"/>
            <a:ext cx="305784" cy="57363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36"/>
          <p:cNvCxnSpPr/>
          <p:nvPr/>
        </p:nvCxnSpPr>
        <p:spPr>
          <a:xfrm>
            <a:off x="5109358" y="2373304"/>
            <a:ext cx="305782" cy="619887"/>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36"/>
          <p:cNvCxnSpPr/>
          <p:nvPr/>
        </p:nvCxnSpPr>
        <p:spPr>
          <a:xfrm flipH="1">
            <a:off x="7009731" y="2331349"/>
            <a:ext cx="8147" cy="480924"/>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224824" y="1379517"/>
            <a:ext cx="519978" cy="40390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第</a:t>
            </a:r>
          </a:p>
          <a:p>
            <a:pPr algn="ctr"/>
            <a:r>
              <a:rPr lang="en-US" altLang="zh-CN" sz="2400" b="1" dirty="0" smtClean="0">
                <a:solidFill>
                  <a:schemeClr val="tx1"/>
                </a:solidFill>
              </a:rPr>
              <a:t>1</a:t>
            </a:r>
            <a:endParaRPr lang="zh-CN" altLang="en-US" sz="2400" b="1" dirty="0" smtClean="0">
              <a:solidFill>
                <a:schemeClr val="tx1"/>
              </a:solidFill>
            </a:endParaRPr>
          </a:p>
          <a:p>
            <a:pPr algn="ctr"/>
            <a:r>
              <a:rPr lang="zh-CN" altLang="en-US" sz="2400" b="1" dirty="0" smtClean="0">
                <a:solidFill>
                  <a:schemeClr val="tx1"/>
                </a:solidFill>
              </a:rPr>
              <a:t>章</a:t>
            </a:r>
          </a:p>
          <a:p>
            <a:pPr algn="ctr"/>
            <a:endParaRPr lang="zh-CN" altLang="en-US" sz="2400" b="1" dirty="0" smtClean="0">
              <a:solidFill>
                <a:schemeClr val="tx1"/>
              </a:solidFill>
            </a:endParaRPr>
          </a:p>
          <a:p>
            <a:pPr algn="ctr"/>
            <a:r>
              <a:rPr lang="zh-CN" altLang="en-US" sz="2400" b="1" dirty="0" smtClean="0">
                <a:solidFill>
                  <a:schemeClr val="tx1"/>
                </a:solidFill>
              </a:rPr>
              <a:t>引言</a:t>
            </a:r>
            <a:endParaRPr lang="zh-CN" altLang="en-US" sz="2400" b="1" dirty="0">
              <a:solidFill>
                <a:schemeClr val="tx1"/>
              </a:solidFill>
            </a:endParaRPr>
          </a:p>
        </p:txBody>
      </p:sp>
      <p:cxnSp>
        <p:nvCxnSpPr>
          <p:cNvPr id="68" name="直接箭头连接符 36"/>
          <p:cNvCxnSpPr/>
          <p:nvPr/>
        </p:nvCxnSpPr>
        <p:spPr>
          <a:xfrm flipV="1">
            <a:off x="1744802" y="3475996"/>
            <a:ext cx="675669" cy="2502"/>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36"/>
          <p:cNvCxnSpPr>
            <a:endCxn id="70" idx="1"/>
          </p:cNvCxnSpPr>
          <p:nvPr/>
        </p:nvCxnSpPr>
        <p:spPr>
          <a:xfrm flipV="1">
            <a:off x="10417938" y="3469540"/>
            <a:ext cx="730087" cy="30754"/>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1148025" y="1419269"/>
            <a:ext cx="519978" cy="410054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第</a:t>
            </a:r>
          </a:p>
          <a:p>
            <a:pPr algn="ctr"/>
            <a:r>
              <a:rPr lang="en-US" altLang="zh-CN" sz="2000" b="1" dirty="0" smtClean="0">
                <a:solidFill>
                  <a:schemeClr val="tx1"/>
                </a:solidFill>
              </a:rPr>
              <a:t>10</a:t>
            </a:r>
            <a:endParaRPr lang="zh-CN" altLang="en-US" sz="2000" b="1" dirty="0" smtClean="0">
              <a:solidFill>
                <a:schemeClr val="tx1"/>
              </a:solidFill>
            </a:endParaRPr>
          </a:p>
          <a:p>
            <a:pPr algn="ctr"/>
            <a:r>
              <a:rPr lang="zh-CN" altLang="en-US" sz="2000" b="1" dirty="0" smtClean="0">
                <a:solidFill>
                  <a:schemeClr val="tx1"/>
                </a:solidFill>
              </a:rPr>
              <a:t>章</a:t>
            </a:r>
          </a:p>
          <a:p>
            <a:pPr algn="ctr"/>
            <a:endParaRPr lang="zh-CN" altLang="en-US" sz="2000" b="1" dirty="0" smtClean="0">
              <a:solidFill>
                <a:schemeClr val="tx1"/>
              </a:solidFill>
            </a:endParaRPr>
          </a:p>
          <a:p>
            <a:pPr algn="ctr"/>
            <a:r>
              <a:rPr lang="zh-CN" altLang="en-US" sz="2000" b="1" dirty="0" smtClean="0">
                <a:solidFill>
                  <a:schemeClr val="tx1"/>
                </a:solidFill>
              </a:rPr>
              <a:t>总结与展望</a:t>
            </a:r>
            <a:endParaRPr lang="zh-CN" altLang="en-US" sz="2000" b="1" dirty="0">
              <a:solidFill>
                <a:schemeClr val="tx1"/>
              </a:solidFill>
            </a:endParaRPr>
          </a:p>
        </p:txBody>
      </p:sp>
    </p:spTree>
    <p:extLst>
      <p:ext uri="{BB962C8B-B14F-4D97-AF65-F5344CB8AC3E}">
        <p14:creationId xmlns:p14="http://schemas.microsoft.com/office/powerpoint/2010/main" val="1059789835"/>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solidFill>
                  <a:srgbClr val="FF0000"/>
                </a:solidFill>
              </a:rPr>
              <a:t>国内外研究现状</a:t>
            </a:r>
            <a:endParaRPr lang="en-US" altLang="zh-CN" sz="3200" dirty="0">
              <a:solidFill>
                <a:srgbClr val="FF0000"/>
              </a:solidFill>
            </a:endParaRPr>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a:t>期限自适应的期限敏感流传输优化方案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紧急程度已知的任务级别传输优化方案</a:t>
            </a:r>
          </a:p>
          <a:p>
            <a:pPr marL="539353" indent="-457200">
              <a:buFont typeface="Wingdings" charset="2"/>
              <a:buChar char="n"/>
            </a:pPr>
            <a:r>
              <a:rPr lang="zh-CN" altLang="en-US" sz="3200" dirty="0"/>
              <a:t>任务级的纠错码文件系统传输优化方案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909002904"/>
      </p:ext>
    </p:extLst>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7|30"/>
</p:tagLst>
</file>

<file path=ppt/tags/tag2.xml><?xml version="1.0" encoding="utf-8"?>
<p:tagLst xmlns:a="http://schemas.openxmlformats.org/drawingml/2006/main" xmlns:r="http://schemas.openxmlformats.org/officeDocument/2006/relationships" xmlns:p="http://schemas.openxmlformats.org/presentationml/2006/main">
  <p:tag name="TIMING" val="|12.2"/>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5.9|7.3"/>
</p:tagLst>
</file>

<file path=ppt/tags/tag5.xml><?xml version="1.0" encoding="utf-8"?>
<p:tagLst xmlns:a="http://schemas.openxmlformats.org/drawingml/2006/main" xmlns:r="http://schemas.openxmlformats.org/officeDocument/2006/relationships" xmlns:p="http://schemas.openxmlformats.org/presentationml/2006/main">
  <p:tag name="TIMING" val="|14.1|10.2"/>
</p:tagLst>
</file>

<file path=ppt/tags/tag6.xml><?xml version="1.0" encoding="utf-8"?>
<p:tagLst xmlns:a="http://schemas.openxmlformats.org/drawingml/2006/main" xmlns:r="http://schemas.openxmlformats.org/officeDocument/2006/relationships" xmlns:p="http://schemas.openxmlformats.org/presentationml/2006/main">
  <p:tag name="TIMING" val="|21.4|1.7|6.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张娇-数据中心网络中流量管理关键技术研究-v4.pptx</Template>
  <TotalTime>18382</TotalTime>
  <Words>5923</Words>
  <Application>Microsoft Macintosh PowerPoint</Application>
  <PresentationFormat>宽屏</PresentationFormat>
  <Paragraphs>904</Paragraphs>
  <Slides>78</Slides>
  <Notes>53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78</vt:i4>
      </vt:variant>
    </vt:vector>
  </HeadingPairs>
  <TitlesOfParts>
    <vt:vector size="97" baseType="lpstr">
      <vt:lpstr>Adobe 楷体 Std R</vt:lpstr>
      <vt:lpstr>Calibri</vt:lpstr>
      <vt:lpstr>Cambria Math</vt:lpstr>
      <vt:lpstr>Microsoft YaHei</vt:lpstr>
      <vt:lpstr>MS PGothic</vt:lpstr>
      <vt:lpstr>STZhongsong</vt:lpstr>
      <vt:lpstr>Times</vt:lpstr>
      <vt:lpstr>Times New Roman</vt:lpstr>
      <vt:lpstr>Tw Cen MT</vt:lpstr>
      <vt:lpstr>Verdana</vt:lpstr>
      <vt:lpstr>Wingdings</vt:lpstr>
      <vt:lpstr>黑体</vt:lpstr>
      <vt:lpstr>华文仿宋</vt:lpstr>
      <vt:lpstr>华文楷体</vt:lpstr>
      <vt:lpstr>华文隶书</vt:lpstr>
      <vt:lpstr>华文中宋</vt:lpstr>
      <vt:lpstr>宋体</vt:lpstr>
      <vt:lpstr>Arial</vt:lpstr>
      <vt:lpstr>中性</vt:lpstr>
      <vt:lpstr>数据中心网络速率和延迟优化</vt:lpstr>
      <vt:lpstr>提纲</vt:lpstr>
      <vt:lpstr>提纲</vt:lpstr>
      <vt:lpstr>研究背景和意义</vt:lpstr>
      <vt:lpstr>研究背景</vt:lpstr>
      <vt:lpstr>研究目标和研究意义</vt:lpstr>
      <vt:lpstr>主要工作</vt:lpstr>
      <vt:lpstr>工作框架</vt:lpstr>
      <vt:lpstr>提纲</vt:lpstr>
      <vt:lpstr>国内外研究现状</vt:lpstr>
      <vt:lpstr>国内外研究现状</vt:lpstr>
      <vt:lpstr>数据中心网络应用传输概述</vt:lpstr>
      <vt:lpstr>数据中心网络应用传输概述</vt:lpstr>
      <vt:lpstr>国内外研究现状</vt:lpstr>
      <vt:lpstr>数据中心网络应用传输综述</vt:lpstr>
      <vt:lpstr>数据中心网络应用传输综述</vt:lpstr>
      <vt:lpstr>数据中心网络应用传输综述</vt:lpstr>
      <vt:lpstr>数据中心网络应用传输综述</vt:lpstr>
      <vt:lpstr>国内外研究现状</vt:lpstr>
      <vt:lpstr>数据中心网络应用传输方案</vt:lpstr>
      <vt:lpstr>提纲</vt:lpstr>
      <vt:lpstr>数据中心网络应用传输优化模型</vt:lpstr>
      <vt:lpstr>数据中心网络应用传输优化模型</vt:lpstr>
      <vt:lpstr>提纲</vt:lpstr>
      <vt:lpstr>研究内容1</vt:lpstr>
      <vt:lpstr>基于期限的拥塞控制研究</vt:lpstr>
      <vt:lpstr>基于期限的拥塞控制研究</vt:lpstr>
      <vt:lpstr>基于期限的拥塞控制研究</vt:lpstr>
      <vt:lpstr>基于期限的拥塞控制研究</vt:lpstr>
      <vt:lpstr>基于期限的拥塞控制研究</vt:lpstr>
      <vt:lpstr>基于期限的拥塞控制研究</vt:lpstr>
      <vt:lpstr>基于期限的拥塞控制研究</vt:lpstr>
      <vt:lpstr>提纲</vt:lpstr>
      <vt:lpstr>研究内容2</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提纲</vt:lpstr>
      <vt:lpstr>研究内容3</vt:lpstr>
      <vt:lpstr>数据中心权重任务调度</vt:lpstr>
      <vt:lpstr>数据中心权重任务调度</vt:lpstr>
      <vt:lpstr>数据中心权重任务调度</vt:lpstr>
      <vt:lpstr>数据中心权重任务调度</vt:lpstr>
      <vt:lpstr>数据中心权重任务调度</vt:lpstr>
      <vt:lpstr>数据中心权重任务调度</vt:lpstr>
      <vt:lpstr>数据中心权重任务调度</vt:lpstr>
      <vt:lpstr>PowerPoint 演示文稿</vt:lpstr>
      <vt:lpstr>数据中心权重任务调度</vt:lpstr>
      <vt:lpstr>数据中心权重任务调度</vt:lpstr>
      <vt:lpstr>数据中心权重任务调度</vt:lpstr>
      <vt:lpstr>数据中心权重任务调度</vt:lpstr>
      <vt:lpstr>数据中心权重任务调度</vt:lpstr>
      <vt:lpstr>数据中心权重任务调度</vt:lpstr>
      <vt:lpstr>研究内容3</vt:lpstr>
      <vt:lpstr>主要工作</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提纲</vt:lpstr>
      <vt:lpstr>数据中心网络应用速传输优化系统</vt:lpstr>
      <vt:lpstr>数据中心网络应用速传输优化系统</vt:lpstr>
      <vt:lpstr>System</vt:lpstr>
      <vt:lpstr>API</vt:lpstr>
      <vt:lpstr>Open Source</vt:lpstr>
      <vt:lpstr>参考文献</vt:lpstr>
      <vt:lpstr>PowerPoint 演示文稿</vt:lpstr>
    </vt:vector>
  </TitlesOfParts>
  <Company>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数据中心网络中流量管理关键技术研究</dc:title>
  <dc:creator>Jiao Zhang</dc:creator>
  <cp:lastModifiedBy>张晗</cp:lastModifiedBy>
  <cp:revision>617</cp:revision>
  <cp:lastPrinted>2014-03-11T03:56:27Z</cp:lastPrinted>
  <dcterms:created xsi:type="dcterms:W3CDTF">2014-03-05T13:43:05Z</dcterms:created>
  <dcterms:modified xsi:type="dcterms:W3CDTF">2018-03-12T02:46:01Z</dcterms:modified>
</cp:coreProperties>
</file>